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48"/>
  </p:notesMasterIdLst>
  <p:sldIdLst>
    <p:sldId id="307" r:id="rId6"/>
    <p:sldId id="279" r:id="rId7"/>
    <p:sldId id="328" r:id="rId8"/>
    <p:sldId id="290" r:id="rId9"/>
    <p:sldId id="296" r:id="rId10"/>
    <p:sldId id="293" r:id="rId11"/>
    <p:sldId id="295" r:id="rId12"/>
    <p:sldId id="299" r:id="rId13"/>
    <p:sldId id="311" r:id="rId14"/>
    <p:sldId id="312" r:id="rId15"/>
    <p:sldId id="313" r:id="rId16"/>
    <p:sldId id="314" r:id="rId17"/>
    <p:sldId id="304" r:id="rId18"/>
    <p:sldId id="305" r:id="rId19"/>
    <p:sldId id="283" r:id="rId20"/>
    <p:sldId id="285" r:id="rId21"/>
    <p:sldId id="316" r:id="rId22"/>
    <p:sldId id="317" r:id="rId23"/>
    <p:sldId id="318" r:id="rId24"/>
    <p:sldId id="319" r:id="rId25"/>
    <p:sldId id="341" r:id="rId26"/>
    <p:sldId id="320" r:id="rId27"/>
    <p:sldId id="321" r:id="rId28"/>
    <p:sldId id="323" r:id="rId29"/>
    <p:sldId id="324" r:id="rId30"/>
    <p:sldId id="326" r:id="rId31"/>
    <p:sldId id="322" r:id="rId32"/>
    <p:sldId id="332" r:id="rId33"/>
    <p:sldId id="331" r:id="rId34"/>
    <p:sldId id="333" r:id="rId35"/>
    <p:sldId id="330" r:id="rId36"/>
    <p:sldId id="334" r:id="rId37"/>
    <p:sldId id="335" r:id="rId38"/>
    <p:sldId id="336" r:id="rId39"/>
    <p:sldId id="337" r:id="rId40"/>
    <p:sldId id="329" r:id="rId41"/>
    <p:sldId id="340" r:id="rId42"/>
    <p:sldId id="338" r:id="rId43"/>
    <p:sldId id="339" r:id="rId44"/>
    <p:sldId id="310" r:id="rId45"/>
    <p:sldId id="309" r:id="rId46"/>
    <p:sldId id="291" r:id="rId47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2" userDrawn="1">
          <p15:clr>
            <a:srgbClr val="A4A3A4"/>
          </p15:clr>
        </p15:guide>
        <p15:guide id="4" pos="1277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8F7"/>
    <a:srgbClr val="E1002B"/>
    <a:srgbClr val="334286"/>
    <a:srgbClr val="6E7FC8"/>
    <a:srgbClr val="FFFFFF"/>
    <a:srgbClr val="8E91B7"/>
    <a:srgbClr val="1B5795"/>
    <a:srgbClr val="1160B0"/>
    <a:srgbClr val="0769CC"/>
    <a:srgbClr val="D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31" autoAdjust="0"/>
    <p:restoredTop sz="96370" autoAdjust="0"/>
  </p:normalViewPr>
  <p:slideViewPr>
    <p:cSldViewPr snapToGrid="0" snapToObjects="1">
      <p:cViewPr varScale="1">
        <p:scale>
          <a:sx n="88" d="100"/>
          <a:sy n="88" d="100"/>
        </p:scale>
        <p:origin x="846" y="84"/>
      </p:cViewPr>
      <p:guideLst>
        <p:guide orient="horz" pos="142"/>
        <p:guide pos="1277"/>
        <p:guide pos="234"/>
        <p:guide orient="horz" pos="39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926794-973D-4C63-8D8A-EED60DAC9FD6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</dgm:pt>
    <dgm:pt modelId="{54259BC5-E64C-421D-8DD3-5A85AEEC3F93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chemeClr val="accent1">
                  <a:lumMod val="75000"/>
                </a:schemeClr>
              </a:solidFill>
            </a:rPr>
            <a:t>заполнить</a:t>
          </a:r>
          <a:r>
            <a:rPr lang="ru-RU" sz="1800" b="1" baseline="0" dirty="0" smtClean="0">
              <a:solidFill>
                <a:schemeClr val="accent1">
                  <a:lumMod val="75000"/>
                </a:schemeClr>
              </a:solidFill>
            </a:rPr>
            <a:t> заявление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baseline="0" dirty="0" smtClean="0">
              <a:solidFill>
                <a:schemeClr val="accent1">
                  <a:lumMod val="75000"/>
                </a:schemeClr>
              </a:solidFill>
            </a:rPr>
            <a:t>(с указанием причин </a:t>
          </a:r>
          <a:r>
            <a:rPr lang="en-US" sz="1800" b="1" baseline="0" dirty="0" smtClean="0">
              <a:solidFill>
                <a:schemeClr val="accent1">
                  <a:lumMod val="75000"/>
                </a:schemeClr>
              </a:solidFill>
            </a:rPr>
            <a:t/>
          </a:r>
          <a:br>
            <a:rPr lang="en-US" sz="1800" b="1" baseline="0" dirty="0" smtClean="0">
              <a:solidFill>
                <a:schemeClr val="accent1">
                  <a:lumMod val="75000"/>
                </a:schemeClr>
              </a:solidFill>
            </a:rPr>
          </a:br>
          <a:r>
            <a:rPr lang="ru-RU" sz="1800" b="1" baseline="0" dirty="0" smtClean="0">
              <a:solidFill>
                <a:schemeClr val="accent1">
                  <a:lumMod val="75000"/>
                </a:schemeClr>
              </a:solidFill>
            </a:rPr>
            <a:t>и документальным подтверждением)</a:t>
          </a:r>
          <a:endParaRPr lang="ru-RU" sz="1800" b="1" dirty="0">
            <a:solidFill>
              <a:schemeClr val="accent1">
                <a:lumMod val="75000"/>
              </a:schemeClr>
            </a:solidFill>
          </a:endParaRPr>
        </a:p>
      </dgm:t>
    </dgm:pt>
    <dgm:pt modelId="{8C7BA945-9F8F-48F5-AAF1-211C0ACB1AC8}" type="parTrans" cxnId="{A5885FBA-2363-4378-A086-03A2642B757F}">
      <dgm:prSet/>
      <dgm:spPr/>
      <dgm:t>
        <a:bodyPr/>
        <a:lstStyle/>
        <a:p>
          <a:endParaRPr lang="ru-RU"/>
        </a:p>
      </dgm:t>
    </dgm:pt>
    <dgm:pt modelId="{3C0EDECA-C520-439A-8CF1-B38E92EB5442}" type="sibTrans" cxnId="{A5885FBA-2363-4378-A086-03A2642B757F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2D1ADB7C-9FB0-4CF0-AA10-F8D69F584FF5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accent1">
                  <a:lumMod val="75000"/>
                </a:schemeClr>
              </a:solidFill>
            </a:rPr>
            <a:t>подать заявление </a:t>
          </a:r>
          <a:br>
            <a:rPr lang="ru-RU" sz="1800" b="1" dirty="0" smtClean="0">
              <a:solidFill>
                <a:schemeClr val="accent1">
                  <a:lumMod val="75000"/>
                </a:schemeClr>
              </a:solidFill>
            </a:rPr>
          </a:br>
          <a:r>
            <a:rPr lang="ru-RU" sz="1800" b="1" dirty="0" smtClean="0">
              <a:solidFill>
                <a:schemeClr val="accent1">
                  <a:lumMod val="75000"/>
                </a:schemeClr>
              </a:solidFill>
            </a:rPr>
            <a:t>в комиссию </a:t>
          </a:r>
          <a:br>
            <a:rPr lang="ru-RU" sz="1800" b="1" dirty="0" smtClean="0">
              <a:solidFill>
                <a:schemeClr val="accent1">
                  <a:lumMod val="75000"/>
                </a:schemeClr>
              </a:solidFill>
            </a:rPr>
          </a:br>
          <a:r>
            <a:rPr lang="ru-RU" sz="1800" b="1" dirty="0" smtClean="0">
              <a:solidFill>
                <a:schemeClr val="accent1">
                  <a:lumMod val="75000"/>
                </a:schemeClr>
              </a:solidFill>
            </a:rPr>
            <a:t>по урегулированию конфликта интересов</a:t>
          </a:r>
          <a:endParaRPr lang="ru-RU" sz="1800" b="1" dirty="0">
            <a:solidFill>
              <a:schemeClr val="accent1">
                <a:lumMod val="75000"/>
              </a:schemeClr>
            </a:solidFill>
          </a:endParaRPr>
        </a:p>
      </dgm:t>
    </dgm:pt>
    <dgm:pt modelId="{32BF7544-036A-4258-93D1-05FE970968C3}" type="parTrans" cxnId="{178863BA-AEA9-4E7D-A977-6D70733D5818}">
      <dgm:prSet/>
      <dgm:spPr/>
      <dgm:t>
        <a:bodyPr/>
        <a:lstStyle/>
        <a:p>
          <a:endParaRPr lang="ru-RU"/>
        </a:p>
      </dgm:t>
    </dgm:pt>
    <dgm:pt modelId="{36DEF786-50AF-4D45-9D50-C60B47048245}" type="sibTrans" cxnId="{178863BA-AEA9-4E7D-A977-6D70733D5818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8058888D-CC5F-45BF-86E4-1A54FF40487C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accent1">
                  <a:lumMod val="75000"/>
                </a:schemeClr>
              </a:solidFill>
            </a:rPr>
            <a:t>получить решение комиссии по урегулированию конфликта интересов</a:t>
          </a:r>
          <a:endParaRPr lang="ru-RU" sz="1800" b="1" dirty="0">
            <a:solidFill>
              <a:schemeClr val="accent1">
                <a:lumMod val="75000"/>
              </a:schemeClr>
            </a:solidFill>
          </a:endParaRPr>
        </a:p>
      </dgm:t>
    </dgm:pt>
    <dgm:pt modelId="{B3F3AE4A-345F-4218-90C0-019AFDFD5304}" type="parTrans" cxnId="{2F9F5270-CA02-4B4A-A154-567BD898ACF4}">
      <dgm:prSet/>
      <dgm:spPr/>
      <dgm:t>
        <a:bodyPr/>
        <a:lstStyle/>
        <a:p>
          <a:endParaRPr lang="ru-RU"/>
        </a:p>
      </dgm:t>
    </dgm:pt>
    <dgm:pt modelId="{AF1B4B40-1735-4A3D-B842-BDC5D370F2D4}" type="sibTrans" cxnId="{2F9F5270-CA02-4B4A-A154-567BD898ACF4}">
      <dgm:prSet/>
      <dgm:spPr/>
      <dgm:t>
        <a:bodyPr/>
        <a:lstStyle/>
        <a:p>
          <a:endParaRPr lang="ru-RU"/>
        </a:p>
      </dgm:t>
    </dgm:pt>
    <dgm:pt modelId="{A5CE941C-1FE0-4A50-B56B-C91C43DAD60E}" type="pres">
      <dgm:prSet presAssocID="{72926794-973D-4C63-8D8A-EED60DAC9FD6}" presName="Name0" presStyleCnt="0">
        <dgm:presLayoutVars>
          <dgm:dir/>
          <dgm:resizeHandles val="exact"/>
        </dgm:presLayoutVars>
      </dgm:prSet>
      <dgm:spPr/>
    </dgm:pt>
    <dgm:pt modelId="{59FFE386-42A6-48CD-B1AD-500913AF3A19}" type="pres">
      <dgm:prSet presAssocID="{54259BC5-E64C-421D-8DD3-5A85AEEC3F93}" presName="node" presStyleLbl="node1" presStyleIdx="0" presStyleCnt="3" custLinFactNeighborX="517" custLinFactNeighborY="-5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39DE37-7C8C-498E-91F4-6C73AE4CC190}" type="pres">
      <dgm:prSet presAssocID="{3C0EDECA-C520-439A-8CF1-B38E92EB5442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C152FAC-8F85-44CC-AAA9-272EA1852418}" type="pres">
      <dgm:prSet presAssocID="{3C0EDECA-C520-439A-8CF1-B38E92EB5442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F689742B-A5CF-4055-9F1E-DA90329B3240}" type="pres">
      <dgm:prSet presAssocID="{2D1ADB7C-9FB0-4CF0-AA10-F8D69F584FF5}" presName="node" presStyleLbl="node1" presStyleIdx="1" presStyleCnt="3" custLinFactNeighborX="-57" custLinFactNeighborY="-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B7B04A-79F4-46FC-8A59-99E191DB5A4C}" type="pres">
      <dgm:prSet presAssocID="{36DEF786-50AF-4D45-9D50-C60B47048245}" presName="sibTrans" presStyleLbl="sibTrans2D1" presStyleIdx="1" presStyleCnt="2"/>
      <dgm:spPr/>
      <dgm:t>
        <a:bodyPr/>
        <a:lstStyle/>
        <a:p>
          <a:endParaRPr lang="ru-RU"/>
        </a:p>
      </dgm:t>
    </dgm:pt>
    <dgm:pt modelId="{32647B36-5047-41B5-BE0D-BCF427C4A053}" type="pres">
      <dgm:prSet presAssocID="{36DEF786-50AF-4D45-9D50-C60B47048245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7BB42199-08C5-4726-91E4-62A044674F13}" type="pres">
      <dgm:prSet presAssocID="{8058888D-CC5F-45BF-86E4-1A54FF40487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885FBA-2363-4378-A086-03A2642B757F}" srcId="{72926794-973D-4C63-8D8A-EED60DAC9FD6}" destId="{54259BC5-E64C-421D-8DD3-5A85AEEC3F93}" srcOrd="0" destOrd="0" parTransId="{8C7BA945-9F8F-48F5-AAF1-211C0ACB1AC8}" sibTransId="{3C0EDECA-C520-439A-8CF1-B38E92EB5442}"/>
    <dgm:cxn modelId="{2F9F5270-CA02-4B4A-A154-567BD898ACF4}" srcId="{72926794-973D-4C63-8D8A-EED60DAC9FD6}" destId="{8058888D-CC5F-45BF-86E4-1A54FF40487C}" srcOrd="2" destOrd="0" parTransId="{B3F3AE4A-345F-4218-90C0-019AFDFD5304}" sibTransId="{AF1B4B40-1735-4A3D-B842-BDC5D370F2D4}"/>
    <dgm:cxn modelId="{7DC6936C-8BAE-45AE-B55F-857E34E25D7F}" type="presOf" srcId="{2D1ADB7C-9FB0-4CF0-AA10-F8D69F584FF5}" destId="{F689742B-A5CF-4055-9F1E-DA90329B3240}" srcOrd="0" destOrd="0" presId="urn:microsoft.com/office/officeart/2005/8/layout/process1"/>
    <dgm:cxn modelId="{4A1EEDF0-6F32-463C-9608-3CC4C3FC48BF}" type="presOf" srcId="{54259BC5-E64C-421D-8DD3-5A85AEEC3F93}" destId="{59FFE386-42A6-48CD-B1AD-500913AF3A19}" srcOrd="0" destOrd="0" presId="urn:microsoft.com/office/officeart/2005/8/layout/process1"/>
    <dgm:cxn modelId="{178863BA-AEA9-4E7D-A977-6D70733D5818}" srcId="{72926794-973D-4C63-8D8A-EED60DAC9FD6}" destId="{2D1ADB7C-9FB0-4CF0-AA10-F8D69F584FF5}" srcOrd="1" destOrd="0" parTransId="{32BF7544-036A-4258-93D1-05FE970968C3}" sibTransId="{36DEF786-50AF-4D45-9D50-C60B47048245}"/>
    <dgm:cxn modelId="{4ECBC9F1-25C9-40B2-A632-1BA8A5EB9A3B}" type="presOf" srcId="{72926794-973D-4C63-8D8A-EED60DAC9FD6}" destId="{A5CE941C-1FE0-4A50-B56B-C91C43DAD60E}" srcOrd="0" destOrd="0" presId="urn:microsoft.com/office/officeart/2005/8/layout/process1"/>
    <dgm:cxn modelId="{07F784BE-FC21-455C-B337-0704AA7C1B55}" type="presOf" srcId="{3C0EDECA-C520-439A-8CF1-B38E92EB5442}" destId="{0039DE37-7C8C-498E-91F4-6C73AE4CC190}" srcOrd="0" destOrd="0" presId="urn:microsoft.com/office/officeart/2005/8/layout/process1"/>
    <dgm:cxn modelId="{A6E5C807-7C73-4FBE-B703-98ADDE4B14F8}" type="presOf" srcId="{3C0EDECA-C520-439A-8CF1-B38E92EB5442}" destId="{5C152FAC-8F85-44CC-AAA9-272EA1852418}" srcOrd="1" destOrd="0" presId="urn:microsoft.com/office/officeart/2005/8/layout/process1"/>
    <dgm:cxn modelId="{41686B13-7495-4B42-9D7C-05FD23853492}" type="presOf" srcId="{8058888D-CC5F-45BF-86E4-1A54FF40487C}" destId="{7BB42199-08C5-4726-91E4-62A044674F13}" srcOrd="0" destOrd="0" presId="urn:microsoft.com/office/officeart/2005/8/layout/process1"/>
    <dgm:cxn modelId="{84C4CD5C-6994-4786-AC1F-3A3716146BCB}" type="presOf" srcId="{36DEF786-50AF-4D45-9D50-C60B47048245}" destId="{32647B36-5047-41B5-BE0D-BCF427C4A053}" srcOrd="1" destOrd="0" presId="urn:microsoft.com/office/officeart/2005/8/layout/process1"/>
    <dgm:cxn modelId="{0FAC51B5-B25F-406E-A1FC-840B23A435A8}" type="presOf" srcId="{36DEF786-50AF-4D45-9D50-C60B47048245}" destId="{E6B7B04A-79F4-46FC-8A59-99E191DB5A4C}" srcOrd="0" destOrd="0" presId="urn:microsoft.com/office/officeart/2005/8/layout/process1"/>
    <dgm:cxn modelId="{566D81CB-D313-40F4-8089-C192DF14B576}" type="presParOf" srcId="{A5CE941C-1FE0-4A50-B56B-C91C43DAD60E}" destId="{59FFE386-42A6-48CD-B1AD-500913AF3A19}" srcOrd="0" destOrd="0" presId="urn:microsoft.com/office/officeart/2005/8/layout/process1"/>
    <dgm:cxn modelId="{E83C0BA0-F5C7-46B4-A85E-E3D5DF602083}" type="presParOf" srcId="{A5CE941C-1FE0-4A50-B56B-C91C43DAD60E}" destId="{0039DE37-7C8C-498E-91F4-6C73AE4CC190}" srcOrd="1" destOrd="0" presId="urn:microsoft.com/office/officeart/2005/8/layout/process1"/>
    <dgm:cxn modelId="{EC8DA30D-1FC7-414C-B9C4-FB0CB87977F2}" type="presParOf" srcId="{0039DE37-7C8C-498E-91F4-6C73AE4CC190}" destId="{5C152FAC-8F85-44CC-AAA9-272EA1852418}" srcOrd="0" destOrd="0" presId="urn:microsoft.com/office/officeart/2005/8/layout/process1"/>
    <dgm:cxn modelId="{DEF66102-FAEC-4095-AAE8-12B8FCE9ABDC}" type="presParOf" srcId="{A5CE941C-1FE0-4A50-B56B-C91C43DAD60E}" destId="{F689742B-A5CF-4055-9F1E-DA90329B3240}" srcOrd="2" destOrd="0" presId="urn:microsoft.com/office/officeart/2005/8/layout/process1"/>
    <dgm:cxn modelId="{5A58BDE2-7246-4C51-853A-38CFBFDE0785}" type="presParOf" srcId="{A5CE941C-1FE0-4A50-B56B-C91C43DAD60E}" destId="{E6B7B04A-79F4-46FC-8A59-99E191DB5A4C}" srcOrd="3" destOrd="0" presId="urn:microsoft.com/office/officeart/2005/8/layout/process1"/>
    <dgm:cxn modelId="{9F5E5A30-D876-4CB4-A087-08710513A9D7}" type="presParOf" srcId="{E6B7B04A-79F4-46FC-8A59-99E191DB5A4C}" destId="{32647B36-5047-41B5-BE0D-BCF427C4A053}" srcOrd="0" destOrd="0" presId="urn:microsoft.com/office/officeart/2005/8/layout/process1"/>
    <dgm:cxn modelId="{C43EFFD4-7BF6-4C94-8282-D1BCDCF36032}" type="presParOf" srcId="{A5CE941C-1FE0-4A50-B56B-C91C43DAD60E}" destId="{7BB42199-08C5-4726-91E4-62A044674F1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4C5250-6764-4C4B-8A27-D7188D73F40B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DE3C198F-6C25-446D-A3BD-73EA6FB146DB}">
      <dgm:prSet phldrT="[Текст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ИСТРЕБОВАНИЕ ОТ ЛИЦА СООТВЕТСТВУЮЩИХ СВЕДЕНИЙ</a:t>
          </a:r>
          <a:endParaRPr lang="ru-RU" b="1" dirty="0">
            <a:solidFill>
              <a:schemeClr val="accent1">
                <a:lumMod val="75000"/>
              </a:schemeClr>
            </a:solidFill>
          </a:endParaRPr>
        </a:p>
      </dgm:t>
    </dgm:pt>
    <dgm:pt modelId="{F978FFFA-2F79-4C54-828A-C856F07B41CF}" type="parTrans" cxnId="{2DB05446-BE81-43D5-B382-04C6EEBB51AB}">
      <dgm:prSet/>
      <dgm:spPr/>
      <dgm:t>
        <a:bodyPr/>
        <a:lstStyle/>
        <a:p>
          <a:endParaRPr lang="ru-RU"/>
        </a:p>
      </dgm:t>
    </dgm:pt>
    <dgm:pt modelId="{388E6CE1-C754-4CE1-A58F-2FC50C082216}" type="sibTrans" cxnId="{2DB05446-BE81-43D5-B382-04C6EEBB51AB}">
      <dgm:prSet/>
      <dgm:spPr/>
      <dgm:t>
        <a:bodyPr/>
        <a:lstStyle/>
        <a:p>
          <a:endParaRPr lang="ru-RU"/>
        </a:p>
      </dgm:t>
    </dgm:pt>
    <dgm:pt modelId="{4F66F6B4-3A0B-4EB5-8C97-2DEFE89A148F}">
      <dgm:prSet phldrT="[Текст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ПРОВЕРКА ДОСТОВЕРНОСТИ И ПОЛНОТЫ СВЕДЕНИЙ</a:t>
          </a:r>
          <a:endParaRPr lang="ru-RU" b="1" dirty="0">
            <a:solidFill>
              <a:schemeClr val="accent1">
                <a:lumMod val="75000"/>
              </a:schemeClr>
            </a:solidFill>
          </a:endParaRPr>
        </a:p>
      </dgm:t>
    </dgm:pt>
    <dgm:pt modelId="{4F65220B-5069-4D43-8C16-0989DFFC0DC9}" type="parTrans" cxnId="{C9DEF21A-5656-4226-9D44-EA73EF5E6600}">
      <dgm:prSet/>
      <dgm:spPr/>
      <dgm:t>
        <a:bodyPr/>
        <a:lstStyle/>
        <a:p>
          <a:endParaRPr lang="ru-RU"/>
        </a:p>
      </dgm:t>
    </dgm:pt>
    <dgm:pt modelId="{87892A0F-F407-49C4-8535-C075EA982640}" type="sibTrans" cxnId="{C9DEF21A-5656-4226-9D44-EA73EF5E6600}">
      <dgm:prSet/>
      <dgm:spPr/>
      <dgm:t>
        <a:bodyPr/>
        <a:lstStyle/>
        <a:p>
          <a:endParaRPr lang="ru-RU"/>
        </a:p>
      </dgm:t>
    </dgm:pt>
    <dgm:pt modelId="{8D918052-E1C7-4F3C-8C3E-75F4CC948790}">
      <dgm:prSet phldrT="[Текст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ОПРЕДЕЛЕНИЕ СООТВЕТСТВИЯ РАСХОДОВ ЛИЦА </a:t>
          </a:r>
          <a:br>
            <a:rPr lang="ru-RU" b="1" dirty="0" smtClean="0">
              <a:solidFill>
                <a:schemeClr val="accent1">
                  <a:lumMod val="75000"/>
                </a:schemeClr>
              </a:solidFill>
            </a:rPr>
          </a:br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(ЕГО СУПРУГА/СУПРУГИ И НЕСОВЕРШЕННОЛЕТНИХ) ИХ ОБЩЕМУ ДОХОДУ</a:t>
          </a:r>
          <a:endParaRPr lang="ru-RU" b="1" dirty="0">
            <a:solidFill>
              <a:schemeClr val="accent1">
                <a:lumMod val="75000"/>
              </a:schemeClr>
            </a:solidFill>
          </a:endParaRPr>
        </a:p>
      </dgm:t>
    </dgm:pt>
    <dgm:pt modelId="{57AA163D-9FE3-49F0-BF4E-797C0F1FABA9}" type="parTrans" cxnId="{71AA18F9-4C44-487C-8594-F1CBCA10855F}">
      <dgm:prSet/>
      <dgm:spPr/>
      <dgm:t>
        <a:bodyPr/>
        <a:lstStyle/>
        <a:p>
          <a:endParaRPr lang="ru-RU"/>
        </a:p>
      </dgm:t>
    </dgm:pt>
    <dgm:pt modelId="{E7D0592B-4EE7-4DCF-B9B8-F19166D80E33}" type="sibTrans" cxnId="{71AA18F9-4C44-487C-8594-F1CBCA10855F}">
      <dgm:prSet/>
      <dgm:spPr/>
      <dgm:t>
        <a:bodyPr/>
        <a:lstStyle/>
        <a:p>
          <a:endParaRPr lang="ru-RU"/>
        </a:p>
      </dgm:t>
    </dgm:pt>
    <dgm:pt modelId="{16EAF246-0AEA-4CE1-AF47-BF5C3F56A769}" type="pres">
      <dgm:prSet presAssocID="{614C5250-6764-4C4B-8A27-D7188D73F40B}" presName="Name0" presStyleCnt="0">
        <dgm:presLayoutVars>
          <dgm:dir/>
          <dgm:resizeHandles val="exact"/>
        </dgm:presLayoutVars>
      </dgm:prSet>
      <dgm:spPr/>
    </dgm:pt>
    <dgm:pt modelId="{EE6BB7F4-9436-45D3-A941-EBF4FCE67546}" type="pres">
      <dgm:prSet presAssocID="{DE3C198F-6C25-446D-A3BD-73EA6FB146D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46786E-1B0C-430E-AC9B-4C839CACB5E9}" type="pres">
      <dgm:prSet presAssocID="{388E6CE1-C754-4CE1-A58F-2FC50C082216}" presName="sibTrans" presStyleLbl="sibTrans2D1" presStyleIdx="0" presStyleCnt="2"/>
      <dgm:spPr/>
      <dgm:t>
        <a:bodyPr/>
        <a:lstStyle/>
        <a:p>
          <a:endParaRPr lang="ru-RU"/>
        </a:p>
      </dgm:t>
    </dgm:pt>
    <dgm:pt modelId="{3F202D6D-4121-4F6A-80BE-E30582F7BC61}" type="pres">
      <dgm:prSet presAssocID="{388E6CE1-C754-4CE1-A58F-2FC50C082216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6436EB04-BF3A-436D-AE88-343732DD36DE}" type="pres">
      <dgm:prSet presAssocID="{4F66F6B4-3A0B-4EB5-8C97-2DEFE89A148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356D2-501A-4F8F-89E4-6C4B53B3BCAF}" type="pres">
      <dgm:prSet presAssocID="{87892A0F-F407-49C4-8535-C075EA982640}" presName="sibTrans" presStyleLbl="sibTrans2D1" presStyleIdx="1" presStyleCnt="2"/>
      <dgm:spPr/>
      <dgm:t>
        <a:bodyPr/>
        <a:lstStyle/>
        <a:p>
          <a:endParaRPr lang="ru-RU"/>
        </a:p>
      </dgm:t>
    </dgm:pt>
    <dgm:pt modelId="{4664FC4C-CA90-47DA-A7A5-B9614B7C2257}" type="pres">
      <dgm:prSet presAssocID="{87892A0F-F407-49C4-8535-C075EA982640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E29101DE-476E-44F4-994D-ABDF132E9C92}" type="pres">
      <dgm:prSet presAssocID="{8D918052-E1C7-4F3C-8C3E-75F4CC94879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3DE888-5A95-4703-A617-FB709D260055}" type="presOf" srcId="{388E6CE1-C754-4CE1-A58F-2FC50C082216}" destId="{3F202D6D-4121-4F6A-80BE-E30582F7BC61}" srcOrd="1" destOrd="0" presId="urn:microsoft.com/office/officeart/2005/8/layout/process1"/>
    <dgm:cxn modelId="{C9DEF21A-5656-4226-9D44-EA73EF5E6600}" srcId="{614C5250-6764-4C4B-8A27-D7188D73F40B}" destId="{4F66F6B4-3A0B-4EB5-8C97-2DEFE89A148F}" srcOrd="1" destOrd="0" parTransId="{4F65220B-5069-4D43-8C16-0989DFFC0DC9}" sibTransId="{87892A0F-F407-49C4-8535-C075EA982640}"/>
    <dgm:cxn modelId="{8C1973AF-8BD7-4ED2-B772-4D1F76103EA0}" type="presOf" srcId="{87892A0F-F407-49C4-8535-C075EA982640}" destId="{4664FC4C-CA90-47DA-A7A5-B9614B7C2257}" srcOrd="1" destOrd="0" presId="urn:microsoft.com/office/officeart/2005/8/layout/process1"/>
    <dgm:cxn modelId="{D311AD01-F681-467F-86C3-7CE873FD20E2}" type="presOf" srcId="{DE3C198F-6C25-446D-A3BD-73EA6FB146DB}" destId="{EE6BB7F4-9436-45D3-A941-EBF4FCE67546}" srcOrd="0" destOrd="0" presId="urn:microsoft.com/office/officeart/2005/8/layout/process1"/>
    <dgm:cxn modelId="{B3785060-DD3D-4689-8DC6-E418C6A6AAD4}" type="presOf" srcId="{614C5250-6764-4C4B-8A27-D7188D73F40B}" destId="{16EAF246-0AEA-4CE1-AF47-BF5C3F56A769}" srcOrd="0" destOrd="0" presId="urn:microsoft.com/office/officeart/2005/8/layout/process1"/>
    <dgm:cxn modelId="{FB4A4189-592B-429A-AD5A-3AA5B227173D}" type="presOf" srcId="{388E6CE1-C754-4CE1-A58F-2FC50C082216}" destId="{E046786E-1B0C-430E-AC9B-4C839CACB5E9}" srcOrd="0" destOrd="0" presId="urn:microsoft.com/office/officeart/2005/8/layout/process1"/>
    <dgm:cxn modelId="{F8F5BB6B-EE0E-4867-A553-20237712C35D}" type="presOf" srcId="{8D918052-E1C7-4F3C-8C3E-75F4CC948790}" destId="{E29101DE-476E-44F4-994D-ABDF132E9C92}" srcOrd="0" destOrd="0" presId="urn:microsoft.com/office/officeart/2005/8/layout/process1"/>
    <dgm:cxn modelId="{F141A29C-18DE-4631-9288-F961E384299C}" type="presOf" srcId="{87892A0F-F407-49C4-8535-C075EA982640}" destId="{896356D2-501A-4F8F-89E4-6C4B53B3BCAF}" srcOrd="0" destOrd="0" presId="urn:microsoft.com/office/officeart/2005/8/layout/process1"/>
    <dgm:cxn modelId="{2DB05446-BE81-43D5-B382-04C6EEBB51AB}" srcId="{614C5250-6764-4C4B-8A27-D7188D73F40B}" destId="{DE3C198F-6C25-446D-A3BD-73EA6FB146DB}" srcOrd="0" destOrd="0" parTransId="{F978FFFA-2F79-4C54-828A-C856F07B41CF}" sibTransId="{388E6CE1-C754-4CE1-A58F-2FC50C082216}"/>
    <dgm:cxn modelId="{2A60558B-5253-4D96-8FB4-13815175E2DE}" type="presOf" srcId="{4F66F6B4-3A0B-4EB5-8C97-2DEFE89A148F}" destId="{6436EB04-BF3A-436D-AE88-343732DD36DE}" srcOrd="0" destOrd="0" presId="urn:microsoft.com/office/officeart/2005/8/layout/process1"/>
    <dgm:cxn modelId="{71AA18F9-4C44-487C-8594-F1CBCA10855F}" srcId="{614C5250-6764-4C4B-8A27-D7188D73F40B}" destId="{8D918052-E1C7-4F3C-8C3E-75F4CC948790}" srcOrd="2" destOrd="0" parTransId="{57AA163D-9FE3-49F0-BF4E-797C0F1FABA9}" sibTransId="{E7D0592B-4EE7-4DCF-B9B8-F19166D80E33}"/>
    <dgm:cxn modelId="{D5348141-6543-46E8-8F55-673110C61706}" type="presParOf" srcId="{16EAF246-0AEA-4CE1-AF47-BF5C3F56A769}" destId="{EE6BB7F4-9436-45D3-A941-EBF4FCE67546}" srcOrd="0" destOrd="0" presId="urn:microsoft.com/office/officeart/2005/8/layout/process1"/>
    <dgm:cxn modelId="{02558748-0064-4D31-A43F-19C5F3A9F70F}" type="presParOf" srcId="{16EAF246-0AEA-4CE1-AF47-BF5C3F56A769}" destId="{E046786E-1B0C-430E-AC9B-4C839CACB5E9}" srcOrd="1" destOrd="0" presId="urn:microsoft.com/office/officeart/2005/8/layout/process1"/>
    <dgm:cxn modelId="{D52DF4E3-FA42-4BEB-ADB0-C7A6DF4D5EE4}" type="presParOf" srcId="{E046786E-1B0C-430E-AC9B-4C839CACB5E9}" destId="{3F202D6D-4121-4F6A-80BE-E30582F7BC61}" srcOrd="0" destOrd="0" presId="urn:microsoft.com/office/officeart/2005/8/layout/process1"/>
    <dgm:cxn modelId="{B34895A2-247B-4BA1-AAC4-B9AD4185E46A}" type="presParOf" srcId="{16EAF246-0AEA-4CE1-AF47-BF5C3F56A769}" destId="{6436EB04-BF3A-436D-AE88-343732DD36DE}" srcOrd="2" destOrd="0" presId="urn:microsoft.com/office/officeart/2005/8/layout/process1"/>
    <dgm:cxn modelId="{E75F5354-4499-4BB5-8650-47D399C5917E}" type="presParOf" srcId="{16EAF246-0AEA-4CE1-AF47-BF5C3F56A769}" destId="{896356D2-501A-4F8F-89E4-6C4B53B3BCAF}" srcOrd="3" destOrd="0" presId="urn:microsoft.com/office/officeart/2005/8/layout/process1"/>
    <dgm:cxn modelId="{9D56A9ED-1F93-43E8-98AA-E16FDEAE4A45}" type="presParOf" srcId="{896356D2-501A-4F8F-89E4-6C4B53B3BCAF}" destId="{4664FC4C-CA90-47DA-A7A5-B9614B7C2257}" srcOrd="0" destOrd="0" presId="urn:microsoft.com/office/officeart/2005/8/layout/process1"/>
    <dgm:cxn modelId="{A7872384-5BA7-4206-94E2-ABC85065FE78}" type="presParOf" srcId="{16EAF246-0AEA-4CE1-AF47-BF5C3F56A769}" destId="{E29101DE-476E-44F4-994D-ABDF132E9C9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FBD3A5-2F2F-450E-9F50-215BD29E09A9}" type="doc">
      <dgm:prSet loTypeId="urn:microsoft.com/office/officeart/2005/8/layout/hChevron3" loCatId="process" qsTypeId="urn:microsoft.com/office/officeart/2005/8/quickstyle/simple1" qsCatId="simple" csTypeId="urn:microsoft.com/office/officeart/2005/8/colors/accent0_1" csCatId="mainScheme" phldr="1"/>
      <dgm:spPr/>
    </dgm:pt>
    <dgm:pt modelId="{39D5C496-A463-4B11-A13E-710509E8E5B9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rgbClr val="334286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baseline="0" dirty="0" smtClean="0">
              <a:solidFill>
                <a:schemeClr val="accent1">
                  <a:lumMod val="50000"/>
                </a:schemeClr>
              </a:solidFill>
            </a:rPr>
            <a:t>В случае сокрытия имущества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baseline="0" dirty="0" smtClean="0">
              <a:solidFill>
                <a:schemeClr val="accent1">
                  <a:lumMod val="50000"/>
                </a:schemeClr>
              </a:solidFill>
            </a:rPr>
            <a:t>и выявления обстоятельств,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baseline="0" dirty="0" smtClean="0">
              <a:solidFill>
                <a:schemeClr val="accent1">
                  <a:lumMod val="50000"/>
                </a:schemeClr>
              </a:solidFill>
            </a:rPr>
            <a:t>свидетельствующих о несоответствии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baseline="0" dirty="0" smtClean="0">
              <a:solidFill>
                <a:schemeClr val="accent1">
                  <a:lumMod val="50000"/>
                </a:schemeClr>
              </a:solidFill>
            </a:rPr>
            <a:t>расходов общему доходу</a:t>
          </a:r>
          <a:endParaRPr lang="ru-RU" sz="1400" b="1" baseline="0" dirty="0">
            <a:solidFill>
              <a:schemeClr val="accent1">
                <a:lumMod val="50000"/>
              </a:schemeClr>
            </a:solidFill>
          </a:endParaRPr>
        </a:p>
      </dgm:t>
    </dgm:pt>
    <dgm:pt modelId="{6E39D239-1DBB-4940-8271-75471E6E99D1}" type="parTrans" cxnId="{79B86D08-39AF-4AA5-9B14-40EBB8A78B5F}">
      <dgm:prSet/>
      <dgm:spPr/>
      <dgm:t>
        <a:bodyPr/>
        <a:lstStyle/>
        <a:p>
          <a:endParaRPr lang="ru-RU"/>
        </a:p>
      </dgm:t>
    </dgm:pt>
    <dgm:pt modelId="{57767589-D454-4CA6-8CAA-649CE13D1181}" type="sibTrans" cxnId="{79B86D08-39AF-4AA5-9B14-40EBB8A78B5F}">
      <dgm:prSet/>
      <dgm:spPr/>
      <dgm:t>
        <a:bodyPr/>
        <a:lstStyle/>
        <a:p>
          <a:endParaRPr lang="ru-RU"/>
        </a:p>
      </dgm:t>
    </dgm:pt>
    <dgm:pt modelId="{9EFC8ED7-9A78-4865-B61D-D74E7EDB88D9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rgbClr val="334286"/>
          </a:solidFill>
        </a:ln>
      </dgm:spPr>
      <dgm:t>
        <a:bodyPr/>
        <a:lstStyle/>
        <a:p>
          <a:pPr rtl="0"/>
          <a:r>
            <a:rPr lang="ru-RU" sz="1400" b="1" dirty="0" smtClean="0">
              <a:solidFill>
                <a:schemeClr val="accent1">
                  <a:lumMod val="50000"/>
                </a:schemeClr>
              </a:solidFill>
            </a:rPr>
            <a:t>Увольнение с государственной гражданской службы</a:t>
          </a:r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C3C5A71D-5BB5-4B3E-A9B6-253840C8A4FA}" type="parTrans" cxnId="{76055F55-B61F-4E17-9995-C0B0B85AAF27}">
      <dgm:prSet/>
      <dgm:spPr/>
      <dgm:t>
        <a:bodyPr/>
        <a:lstStyle/>
        <a:p>
          <a:endParaRPr lang="ru-RU"/>
        </a:p>
      </dgm:t>
    </dgm:pt>
    <dgm:pt modelId="{2E0781D9-9897-471C-A219-A428157FE357}" type="sibTrans" cxnId="{76055F55-B61F-4E17-9995-C0B0B85AAF27}">
      <dgm:prSet/>
      <dgm:spPr/>
      <dgm:t>
        <a:bodyPr/>
        <a:lstStyle/>
        <a:p>
          <a:endParaRPr lang="ru-RU"/>
        </a:p>
      </dgm:t>
    </dgm:pt>
    <dgm:pt modelId="{2838C924-00BF-4016-B07E-5E5C6EC1F60E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rgbClr val="334286"/>
          </a:solidFill>
        </a:ln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accent1">
                  <a:lumMod val="50000"/>
                </a:schemeClr>
              </a:solidFill>
            </a:rPr>
            <a:t>Направление материалов </a:t>
          </a:r>
          <a:br>
            <a:rPr lang="ru-RU" sz="1400" b="1" dirty="0" smtClean="0">
              <a:solidFill>
                <a:schemeClr val="accent1">
                  <a:lumMod val="50000"/>
                </a:schemeClr>
              </a:solidFill>
            </a:rPr>
          </a:br>
          <a:r>
            <a:rPr lang="ru-RU" sz="1400" b="1" dirty="0" smtClean="0">
              <a:solidFill>
                <a:schemeClr val="accent1">
                  <a:lumMod val="50000"/>
                </a:schemeClr>
              </a:solidFill>
            </a:rPr>
            <a:t>в органы прокураты</a:t>
          </a:r>
          <a:endParaRPr lang="ru-RU" sz="1400" b="1" baseline="0" dirty="0">
            <a:solidFill>
              <a:schemeClr val="accent1">
                <a:lumMod val="50000"/>
              </a:schemeClr>
            </a:solidFill>
          </a:endParaRPr>
        </a:p>
      </dgm:t>
    </dgm:pt>
    <dgm:pt modelId="{68F408DF-8024-4F68-BB55-652C1DAD8FC6}" type="parTrans" cxnId="{783B355F-EEC6-4E3E-BE5D-C3D7B254A7AC}">
      <dgm:prSet/>
      <dgm:spPr/>
      <dgm:t>
        <a:bodyPr/>
        <a:lstStyle/>
        <a:p>
          <a:endParaRPr lang="ru-RU"/>
        </a:p>
      </dgm:t>
    </dgm:pt>
    <dgm:pt modelId="{3954E32A-560E-4488-8464-3074F52BA3A2}" type="sibTrans" cxnId="{783B355F-EEC6-4E3E-BE5D-C3D7B254A7AC}">
      <dgm:prSet/>
      <dgm:spPr/>
      <dgm:t>
        <a:bodyPr/>
        <a:lstStyle/>
        <a:p>
          <a:endParaRPr lang="ru-RU"/>
        </a:p>
      </dgm:t>
    </dgm:pt>
    <dgm:pt modelId="{D6C305D7-3217-401D-8212-7022D7520EC7}" type="pres">
      <dgm:prSet presAssocID="{ECFBD3A5-2F2F-450E-9F50-215BD29E09A9}" presName="Name0" presStyleCnt="0">
        <dgm:presLayoutVars>
          <dgm:dir/>
          <dgm:resizeHandles val="exact"/>
        </dgm:presLayoutVars>
      </dgm:prSet>
      <dgm:spPr/>
    </dgm:pt>
    <dgm:pt modelId="{F2DE0816-6DD0-44BF-BC70-E8690A1D65DD}" type="pres">
      <dgm:prSet presAssocID="{39D5C496-A463-4B11-A13E-710509E8E5B9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C31C20-D7C0-4C11-A796-F7864FFEE639}" type="pres">
      <dgm:prSet presAssocID="{57767589-D454-4CA6-8CAA-649CE13D1181}" presName="parSpace" presStyleCnt="0"/>
      <dgm:spPr/>
    </dgm:pt>
    <dgm:pt modelId="{3D00E989-71DA-49B9-8AC0-FDF635675492}" type="pres">
      <dgm:prSet presAssocID="{9EFC8ED7-9A78-4865-B61D-D74E7EDB88D9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02A0A-E480-4586-BE02-D90C4F990898}" type="pres">
      <dgm:prSet presAssocID="{2E0781D9-9897-471C-A219-A428157FE357}" presName="parSpace" presStyleCnt="0"/>
      <dgm:spPr/>
    </dgm:pt>
    <dgm:pt modelId="{C080E540-97B1-411D-96C1-A9452EDC1D40}" type="pres">
      <dgm:prSet presAssocID="{2838C924-00BF-4016-B07E-5E5C6EC1F60E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B97655-27BB-4601-9A26-159C0F666E5B}" type="presOf" srcId="{2838C924-00BF-4016-B07E-5E5C6EC1F60E}" destId="{C080E540-97B1-411D-96C1-A9452EDC1D40}" srcOrd="0" destOrd="0" presId="urn:microsoft.com/office/officeart/2005/8/layout/hChevron3"/>
    <dgm:cxn modelId="{5BE4ADFD-CB8D-4E3A-9F2B-B46552628DAD}" type="presOf" srcId="{ECFBD3A5-2F2F-450E-9F50-215BD29E09A9}" destId="{D6C305D7-3217-401D-8212-7022D7520EC7}" srcOrd="0" destOrd="0" presId="urn:microsoft.com/office/officeart/2005/8/layout/hChevron3"/>
    <dgm:cxn modelId="{76055F55-B61F-4E17-9995-C0B0B85AAF27}" srcId="{ECFBD3A5-2F2F-450E-9F50-215BD29E09A9}" destId="{9EFC8ED7-9A78-4865-B61D-D74E7EDB88D9}" srcOrd="1" destOrd="0" parTransId="{C3C5A71D-5BB5-4B3E-A9B6-253840C8A4FA}" sibTransId="{2E0781D9-9897-471C-A219-A428157FE357}"/>
    <dgm:cxn modelId="{79B86D08-39AF-4AA5-9B14-40EBB8A78B5F}" srcId="{ECFBD3A5-2F2F-450E-9F50-215BD29E09A9}" destId="{39D5C496-A463-4B11-A13E-710509E8E5B9}" srcOrd="0" destOrd="0" parTransId="{6E39D239-1DBB-4940-8271-75471E6E99D1}" sibTransId="{57767589-D454-4CA6-8CAA-649CE13D1181}"/>
    <dgm:cxn modelId="{783B355F-EEC6-4E3E-BE5D-C3D7B254A7AC}" srcId="{ECFBD3A5-2F2F-450E-9F50-215BD29E09A9}" destId="{2838C924-00BF-4016-B07E-5E5C6EC1F60E}" srcOrd="2" destOrd="0" parTransId="{68F408DF-8024-4F68-BB55-652C1DAD8FC6}" sibTransId="{3954E32A-560E-4488-8464-3074F52BA3A2}"/>
    <dgm:cxn modelId="{33E9C1D0-23F3-4F11-B73B-403718B0DB75}" type="presOf" srcId="{9EFC8ED7-9A78-4865-B61D-D74E7EDB88D9}" destId="{3D00E989-71DA-49B9-8AC0-FDF635675492}" srcOrd="0" destOrd="0" presId="urn:microsoft.com/office/officeart/2005/8/layout/hChevron3"/>
    <dgm:cxn modelId="{AFDB8BF5-541E-43F1-841D-76A47565C9D4}" type="presOf" srcId="{39D5C496-A463-4B11-A13E-710509E8E5B9}" destId="{F2DE0816-6DD0-44BF-BC70-E8690A1D65DD}" srcOrd="0" destOrd="0" presId="urn:microsoft.com/office/officeart/2005/8/layout/hChevron3"/>
    <dgm:cxn modelId="{63395658-0FC2-43C1-8362-1CEC7A873832}" type="presParOf" srcId="{D6C305D7-3217-401D-8212-7022D7520EC7}" destId="{F2DE0816-6DD0-44BF-BC70-E8690A1D65DD}" srcOrd="0" destOrd="0" presId="urn:microsoft.com/office/officeart/2005/8/layout/hChevron3"/>
    <dgm:cxn modelId="{01BE0222-F0D4-4BB6-A541-FC384B02A5E3}" type="presParOf" srcId="{D6C305D7-3217-401D-8212-7022D7520EC7}" destId="{6EC31C20-D7C0-4C11-A796-F7864FFEE639}" srcOrd="1" destOrd="0" presId="urn:microsoft.com/office/officeart/2005/8/layout/hChevron3"/>
    <dgm:cxn modelId="{0330803E-61D4-4344-9BCB-D682F598F28A}" type="presParOf" srcId="{D6C305D7-3217-401D-8212-7022D7520EC7}" destId="{3D00E989-71DA-49B9-8AC0-FDF635675492}" srcOrd="2" destOrd="0" presId="urn:microsoft.com/office/officeart/2005/8/layout/hChevron3"/>
    <dgm:cxn modelId="{20F53703-1846-4596-B9BE-7CDAB2506337}" type="presParOf" srcId="{D6C305D7-3217-401D-8212-7022D7520EC7}" destId="{11902A0A-E480-4586-BE02-D90C4F990898}" srcOrd="3" destOrd="0" presId="urn:microsoft.com/office/officeart/2005/8/layout/hChevron3"/>
    <dgm:cxn modelId="{0B5640FF-F6BF-443E-BAFD-8386E7F815A3}" type="presParOf" srcId="{D6C305D7-3217-401D-8212-7022D7520EC7}" destId="{C080E540-97B1-411D-96C1-A9452EDC1D40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92A3B6-A65D-4CD4-91AD-7680393FFD73}" type="doc">
      <dgm:prSet loTypeId="urn:microsoft.com/office/officeart/2005/8/layout/orgChart1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0C800F02-555C-4AA7-A361-AFEF6FEE0368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800" b="1" dirty="0" smtClean="0">
              <a:solidFill>
                <a:schemeClr val="accent1">
                  <a:lumMod val="75000"/>
                </a:schemeClr>
              </a:solidFill>
            </a:rPr>
            <a:t>ОРГАНЫ ПРОКУРАТУРЫ</a:t>
          </a:r>
          <a:endParaRPr lang="ru-RU" sz="2800" b="1" dirty="0">
            <a:solidFill>
              <a:schemeClr val="accent1">
                <a:lumMod val="75000"/>
              </a:schemeClr>
            </a:solidFill>
          </a:endParaRPr>
        </a:p>
      </dgm:t>
    </dgm:pt>
    <dgm:pt modelId="{0F9C43EB-0301-423D-8C56-94D06608D858}" type="parTrans" cxnId="{6924A0A8-D00A-4039-BA73-A68928E6C231}">
      <dgm:prSet/>
      <dgm:spPr/>
      <dgm:t>
        <a:bodyPr/>
        <a:lstStyle/>
        <a:p>
          <a:endParaRPr lang="ru-RU"/>
        </a:p>
      </dgm:t>
    </dgm:pt>
    <dgm:pt modelId="{30C70C28-F99D-4D98-88D7-CA4F5A28E7D4}" type="sibTrans" cxnId="{6924A0A8-D00A-4039-BA73-A68928E6C231}">
      <dgm:prSet/>
      <dgm:spPr/>
      <dgm:t>
        <a:bodyPr/>
        <a:lstStyle/>
        <a:p>
          <a:endParaRPr lang="ru-RU"/>
        </a:p>
      </dgm:t>
    </dgm:pt>
    <dgm:pt modelId="{DF4F2868-6277-4A8F-AB37-656FDE03C672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+mj-lt"/>
            </a:rPr>
            <a:t>Обращаются в суд с заявлением об обращении имущества в доход государства</a:t>
          </a:r>
          <a:endParaRPr lang="ru-RU" dirty="0">
            <a:solidFill>
              <a:schemeClr val="accent1">
                <a:lumMod val="75000"/>
              </a:schemeClr>
            </a:solidFill>
            <a:latin typeface="+mj-lt"/>
          </a:endParaRPr>
        </a:p>
      </dgm:t>
    </dgm:pt>
    <dgm:pt modelId="{D5307C46-E7F2-46DD-867D-815B30C71B3B}" type="parTrans" cxnId="{4B086743-A4DD-46FB-8A45-1EB3F0228E4B}">
      <dgm:prSet/>
      <dgm:spPr/>
      <dgm:t>
        <a:bodyPr/>
        <a:lstStyle/>
        <a:p>
          <a:endParaRPr lang="ru-RU"/>
        </a:p>
      </dgm:t>
    </dgm:pt>
    <dgm:pt modelId="{669D2F0F-3033-4829-AA62-44E0189E92DD}" type="sibTrans" cxnId="{4B086743-A4DD-46FB-8A45-1EB3F0228E4B}">
      <dgm:prSet/>
      <dgm:spPr/>
      <dgm:t>
        <a:bodyPr/>
        <a:lstStyle/>
        <a:p>
          <a:endParaRPr lang="ru-RU"/>
        </a:p>
      </dgm:t>
    </dgm:pt>
    <dgm:pt modelId="{38043800-E7FC-48B9-8F34-E96BEA1FCA02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Обращаются в суд </a:t>
          </a:r>
          <a:r>
            <a:rPr lang="ru-RU" smtClean="0">
              <a:solidFill>
                <a:schemeClr val="accent1">
                  <a:lumMod val="75000"/>
                </a:schemeClr>
              </a:solidFill>
            </a:rPr>
            <a:t>с заявлением </a:t>
          </a:r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об обращении в доход государства денежной суммы, эквивалентной стоимости такого имущества (если его обращение в доход государства) невозможно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D117DE49-80C7-4364-9FB7-96972942A1E2}" type="parTrans" cxnId="{C0948CD2-5887-40D6-B3EF-37AE67398032}">
      <dgm:prSet/>
      <dgm:spPr/>
      <dgm:t>
        <a:bodyPr/>
        <a:lstStyle/>
        <a:p>
          <a:endParaRPr lang="ru-RU"/>
        </a:p>
      </dgm:t>
    </dgm:pt>
    <dgm:pt modelId="{0C5C23A3-4435-45B1-AB8C-5CEB2185AC96}" type="sibTrans" cxnId="{C0948CD2-5887-40D6-B3EF-37AE67398032}">
      <dgm:prSet/>
      <dgm:spPr/>
      <dgm:t>
        <a:bodyPr/>
        <a:lstStyle/>
        <a:p>
          <a:endParaRPr lang="ru-RU"/>
        </a:p>
      </dgm:t>
    </dgm:pt>
    <dgm:pt modelId="{5C57F892-D5BF-47EA-AC3F-5E88D7BE0043}" type="pres">
      <dgm:prSet presAssocID="{E192A3B6-A65D-4CD4-91AD-7680393FFD7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A592187-AC75-4532-90AF-9F77732D43F2}" type="pres">
      <dgm:prSet presAssocID="{0C800F02-555C-4AA7-A361-AFEF6FEE0368}" presName="hierRoot1" presStyleCnt="0">
        <dgm:presLayoutVars>
          <dgm:hierBranch val="init"/>
        </dgm:presLayoutVars>
      </dgm:prSet>
      <dgm:spPr/>
    </dgm:pt>
    <dgm:pt modelId="{06AC26A0-80F0-4447-9F1D-09B7523E9E81}" type="pres">
      <dgm:prSet presAssocID="{0C800F02-555C-4AA7-A361-AFEF6FEE0368}" presName="rootComposite1" presStyleCnt="0"/>
      <dgm:spPr/>
    </dgm:pt>
    <dgm:pt modelId="{DC873224-68FE-4C8F-9398-774BD6CD3F57}" type="pres">
      <dgm:prSet presAssocID="{0C800F02-555C-4AA7-A361-AFEF6FEE036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6ED50F-ECBA-4337-BA83-7574869EB179}" type="pres">
      <dgm:prSet presAssocID="{0C800F02-555C-4AA7-A361-AFEF6FEE036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5377D4D-9003-4D9B-9E48-B65D7D9E5147}" type="pres">
      <dgm:prSet presAssocID="{0C800F02-555C-4AA7-A361-AFEF6FEE0368}" presName="hierChild2" presStyleCnt="0"/>
      <dgm:spPr/>
    </dgm:pt>
    <dgm:pt modelId="{FE172965-E53D-4CD4-8109-4FEA3405E562}" type="pres">
      <dgm:prSet presAssocID="{D5307C46-E7F2-46DD-867D-815B30C71B3B}" presName="Name37" presStyleLbl="parChTrans1D2" presStyleIdx="0" presStyleCnt="2"/>
      <dgm:spPr/>
      <dgm:t>
        <a:bodyPr/>
        <a:lstStyle/>
        <a:p>
          <a:endParaRPr lang="ru-RU"/>
        </a:p>
      </dgm:t>
    </dgm:pt>
    <dgm:pt modelId="{DBEA677F-F538-4A79-BE36-C8636160C6EE}" type="pres">
      <dgm:prSet presAssocID="{DF4F2868-6277-4A8F-AB37-656FDE03C672}" presName="hierRoot2" presStyleCnt="0">
        <dgm:presLayoutVars>
          <dgm:hierBranch val="init"/>
        </dgm:presLayoutVars>
      </dgm:prSet>
      <dgm:spPr/>
    </dgm:pt>
    <dgm:pt modelId="{2D7C6AEB-298E-4D84-90B8-979273F1E9AC}" type="pres">
      <dgm:prSet presAssocID="{DF4F2868-6277-4A8F-AB37-656FDE03C672}" presName="rootComposite" presStyleCnt="0"/>
      <dgm:spPr/>
    </dgm:pt>
    <dgm:pt modelId="{53256C4C-D148-48B7-B5AA-0C94332D53C2}" type="pres">
      <dgm:prSet presAssocID="{DF4F2868-6277-4A8F-AB37-656FDE03C672}" presName="rootText" presStyleLbl="node2" presStyleIdx="0" presStyleCnt="2" custScaleX="115582" custScaleY="108633" custLinFactNeighborX="-23971" custLinFactNeighborY="-162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8F7243-8E32-4C01-8B43-77ECA8385E2C}" type="pres">
      <dgm:prSet presAssocID="{DF4F2868-6277-4A8F-AB37-656FDE03C672}" presName="rootConnector" presStyleLbl="node2" presStyleIdx="0" presStyleCnt="2"/>
      <dgm:spPr/>
      <dgm:t>
        <a:bodyPr/>
        <a:lstStyle/>
        <a:p>
          <a:endParaRPr lang="ru-RU"/>
        </a:p>
      </dgm:t>
    </dgm:pt>
    <dgm:pt modelId="{76E769BF-AFC0-4912-A8C8-8E346DD33B90}" type="pres">
      <dgm:prSet presAssocID="{DF4F2868-6277-4A8F-AB37-656FDE03C672}" presName="hierChild4" presStyleCnt="0"/>
      <dgm:spPr/>
    </dgm:pt>
    <dgm:pt modelId="{A95D218A-40C5-4095-BF10-E105D0519EFB}" type="pres">
      <dgm:prSet presAssocID="{DF4F2868-6277-4A8F-AB37-656FDE03C672}" presName="hierChild5" presStyleCnt="0"/>
      <dgm:spPr/>
    </dgm:pt>
    <dgm:pt modelId="{EE682507-6712-4720-8BAE-0EDFBD50EEB4}" type="pres">
      <dgm:prSet presAssocID="{D117DE49-80C7-4364-9FB7-96972942A1E2}" presName="Name37" presStyleLbl="parChTrans1D2" presStyleIdx="1" presStyleCnt="2"/>
      <dgm:spPr/>
      <dgm:t>
        <a:bodyPr/>
        <a:lstStyle/>
        <a:p>
          <a:endParaRPr lang="ru-RU"/>
        </a:p>
      </dgm:t>
    </dgm:pt>
    <dgm:pt modelId="{B859B0CF-D6B7-49AC-AA05-6FE378DA6A6E}" type="pres">
      <dgm:prSet presAssocID="{38043800-E7FC-48B9-8F34-E96BEA1FCA02}" presName="hierRoot2" presStyleCnt="0">
        <dgm:presLayoutVars>
          <dgm:hierBranch val="init"/>
        </dgm:presLayoutVars>
      </dgm:prSet>
      <dgm:spPr/>
    </dgm:pt>
    <dgm:pt modelId="{08E03E2F-2742-46AE-A088-8266AE68FABF}" type="pres">
      <dgm:prSet presAssocID="{38043800-E7FC-48B9-8F34-E96BEA1FCA02}" presName="rootComposite" presStyleCnt="0"/>
      <dgm:spPr/>
    </dgm:pt>
    <dgm:pt modelId="{09159EF6-A235-493B-8681-34B5CD22939D}" type="pres">
      <dgm:prSet presAssocID="{38043800-E7FC-48B9-8F34-E96BEA1FCA02}" presName="rootText" presStyleLbl="node2" presStyleIdx="1" presStyleCnt="2" custScaleX="129146" custScaleY="104871" custLinFactNeighborX="57033" custLinFactNeighborY="-125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244485-C99F-4B3C-83F6-81CABEBE1E09}" type="pres">
      <dgm:prSet presAssocID="{38043800-E7FC-48B9-8F34-E96BEA1FCA02}" presName="rootConnector" presStyleLbl="node2" presStyleIdx="1" presStyleCnt="2"/>
      <dgm:spPr/>
      <dgm:t>
        <a:bodyPr/>
        <a:lstStyle/>
        <a:p>
          <a:endParaRPr lang="ru-RU"/>
        </a:p>
      </dgm:t>
    </dgm:pt>
    <dgm:pt modelId="{EB14D3FC-7843-432D-8452-0420415E1D45}" type="pres">
      <dgm:prSet presAssocID="{38043800-E7FC-48B9-8F34-E96BEA1FCA02}" presName="hierChild4" presStyleCnt="0"/>
      <dgm:spPr/>
    </dgm:pt>
    <dgm:pt modelId="{AC05B1F9-B5CA-4BC2-8D0B-3492CC0E05BA}" type="pres">
      <dgm:prSet presAssocID="{38043800-E7FC-48B9-8F34-E96BEA1FCA02}" presName="hierChild5" presStyleCnt="0"/>
      <dgm:spPr/>
    </dgm:pt>
    <dgm:pt modelId="{554012EB-E357-46A9-9650-3E4E67671C2F}" type="pres">
      <dgm:prSet presAssocID="{0C800F02-555C-4AA7-A361-AFEF6FEE0368}" presName="hierChild3" presStyleCnt="0"/>
      <dgm:spPr/>
    </dgm:pt>
  </dgm:ptLst>
  <dgm:cxnLst>
    <dgm:cxn modelId="{1A50D5BD-3CE1-4986-9994-29D488F8156F}" type="presOf" srcId="{38043800-E7FC-48B9-8F34-E96BEA1FCA02}" destId="{15244485-C99F-4B3C-83F6-81CABEBE1E09}" srcOrd="1" destOrd="0" presId="urn:microsoft.com/office/officeart/2005/8/layout/orgChart1"/>
    <dgm:cxn modelId="{E94EAF90-8FBB-4277-AF6A-AD3750345A30}" type="presOf" srcId="{0C800F02-555C-4AA7-A361-AFEF6FEE0368}" destId="{DC873224-68FE-4C8F-9398-774BD6CD3F57}" srcOrd="0" destOrd="0" presId="urn:microsoft.com/office/officeart/2005/8/layout/orgChart1"/>
    <dgm:cxn modelId="{72E9A20C-D064-41E4-9071-E24C075888BD}" type="presOf" srcId="{DF4F2868-6277-4A8F-AB37-656FDE03C672}" destId="{588F7243-8E32-4C01-8B43-77ECA8385E2C}" srcOrd="1" destOrd="0" presId="urn:microsoft.com/office/officeart/2005/8/layout/orgChart1"/>
    <dgm:cxn modelId="{6924A0A8-D00A-4039-BA73-A68928E6C231}" srcId="{E192A3B6-A65D-4CD4-91AD-7680393FFD73}" destId="{0C800F02-555C-4AA7-A361-AFEF6FEE0368}" srcOrd="0" destOrd="0" parTransId="{0F9C43EB-0301-423D-8C56-94D06608D858}" sibTransId="{30C70C28-F99D-4D98-88D7-CA4F5A28E7D4}"/>
    <dgm:cxn modelId="{5E28A7D0-65FC-440C-8620-C8CC0299B5AA}" type="presOf" srcId="{D5307C46-E7F2-46DD-867D-815B30C71B3B}" destId="{FE172965-E53D-4CD4-8109-4FEA3405E562}" srcOrd="0" destOrd="0" presId="urn:microsoft.com/office/officeart/2005/8/layout/orgChart1"/>
    <dgm:cxn modelId="{C0948CD2-5887-40D6-B3EF-37AE67398032}" srcId="{0C800F02-555C-4AA7-A361-AFEF6FEE0368}" destId="{38043800-E7FC-48B9-8F34-E96BEA1FCA02}" srcOrd="1" destOrd="0" parTransId="{D117DE49-80C7-4364-9FB7-96972942A1E2}" sibTransId="{0C5C23A3-4435-45B1-AB8C-5CEB2185AC96}"/>
    <dgm:cxn modelId="{4B086743-A4DD-46FB-8A45-1EB3F0228E4B}" srcId="{0C800F02-555C-4AA7-A361-AFEF6FEE0368}" destId="{DF4F2868-6277-4A8F-AB37-656FDE03C672}" srcOrd="0" destOrd="0" parTransId="{D5307C46-E7F2-46DD-867D-815B30C71B3B}" sibTransId="{669D2F0F-3033-4829-AA62-44E0189E92DD}"/>
    <dgm:cxn modelId="{449F4AAA-050F-4CEA-BE40-EA5D2CFA3816}" type="presOf" srcId="{D117DE49-80C7-4364-9FB7-96972942A1E2}" destId="{EE682507-6712-4720-8BAE-0EDFBD50EEB4}" srcOrd="0" destOrd="0" presId="urn:microsoft.com/office/officeart/2005/8/layout/orgChart1"/>
    <dgm:cxn modelId="{9F3F6BBC-EE3A-43C4-A783-DBD6FB1DDC89}" type="presOf" srcId="{0C800F02-555C-4AA7-A361-AFEF6FEE0368}" destId="{0A6ED50F-ECBA-4337-BA83-7574869EB179}" srcOrd="1" destOrd="0" presId="urn:microsoft.com/office/officeart/2005/8/layout/orgChart1"/>
    <dgm:cxn modelId="{1557FE8E-E93D-4E03-A1FC-3C76DFDC4B1C}" type="presOf" srcId="{DF4F2868-6277-4A8F-AB37-656FDE03C672}" destId="{53256C4C-D148-48B7-B5AA-0C94332D53C2}" srcOrd="0" destOrd="0" presId="urn:microsoft.com/office/officeart/2005/8/layout/orgChart1"/>
    <dgm:cxn modelId="{CCE6E2CD-94AE-4F02-8456-17BB6D8ED4ED}" type="presOf" srcId="{E192A3B6-A65D-4CD4-91AD-7680393FFD73}" destId="{5C57F892-D5BF-47EA-AC3F-5E88D7BE0043}" srcOrd="0" destOrd="0" presId="urn:microsoft.com/office/officeart/2005/8/layout/orgChart1"/>
    <dgm:cxn modelId="{044633C5-683F-4A23-90CF-6B9B527D6A99}" type="presOf" srcId="{38043800-E7FC-48B9-8F34-E96BEA1FCA02}" destId="{09159EF6-A235-493B-8681-34B5CD22939D}" srcOrd="0" destOrd="0" presId="urn:microsoft.com/office/officeart/2005/8/layout/orgChart1"/>
    <dgm:cxn modelId="{0C7962B0-914A-48BA-88E9-2BBA14C06904}" type="presParOf" srcId="{5C57F892-D5BF-47EA-AC3F-5E88D7BE0043}" destId="{0A592187-AC75-4532-90AF-9F77732D43F2}" srcOrd="0" destOrd="0" presId="urn:microsoft.com/office/officeart/2005/8/layout/orgChart1"/>
    <dgm:cxn modelId="{6CD3CF08-5C4F-4616-8B1C-CF60EC090570}" type="presParOf" srcId="{0A592187-AC75-4532-90AF-9F77732D43F2}" destId="{06AC26A0-80F0-4447-9F1D-09B7523E9E81}" srcOrd="0" destOrd="0" presId="urn:microsoft.com/office/officeart/2005/8/layout/orgChart1"/>
    <dgm:cxn modelId="{DE3A9646-A39D-4061-A96D-B25288925F65}" type="presParOf" srcId="{06AC26A0-80F0-4447-9F1D-09B7523E9E81}" destId="{DC873224-68FE-4C8F-9398-774BD6CD3F57}" srcOrd="0" destOrd="0" presId="urn:microsoft.com/office/officeart/2005/8/layout/orgChart1"/>
    <dgm:cxn modelId="{080804AB-4D42-42F0-9C0E-091772A99BFC}" type="presParOf" srcId="{06AC26A0-80F0-4447-9F1D-09B7523E9E81}" destId="{0A6ED50F-ECBA-4337-BA83-7574869EB179}" srcOrd="1" destOrd="0" presId="urn:microsoft.com/office/officeart/2005/8/layout/orgChart1"/>
    <dgm:cxn modelId="{5D179697-6ECB-435F-9535-420D3FA6AE8B}" type="presParOf" srcId="{0A592187-AC75-4532-90AF-9F77732D43F2}" destId="{45377D4D-9003-4D9B-9E48-B65D7D9E5147}" srcOrd="1" destOrd="0" presId="urn:microsoft.com/office/officeart/2005/8/layout/orgChart1"/>
    <dgm:cxn modelId="{644999E5-457A-4A44-9BE3-21781FD77AD4}" type="presParOf" srcId="{45377D4D-9003-4D9B-9E48-B65D7D9E5147}" destId="{FE172965-E53D-4CD4-8109-4FEA3405E562}" srcOrd="0" destOrd="0" presId="urn:microsoft.com/office/officeart/2005/8/layout/orgChart1"/>
    <dgm:cxn modelId="{C97D4F11-AA3C-4D97-87C2-080A4ECC4BC6}" type="presParOf" srcId="{45377D4D-9003-4D9B-9E48-B65D7D9E5147}" destId="{DBEA677F-F538-4A79-BE36-C8636160C6EE}" srcOrd="1" destOrd="0" presId="urn:microsoft.com/office/officeart/2005/8/layout/orgChart1"/>
    <dgm:cxn modelId="{D75C73FA-4DA2-4538-AD0F-EF9ACACA9357}" type="presParOf" srcId="{DBEA677F-F538-4A79-BE36-C8636160C6EE}" destId="{2D7C6AEB-298E-4D84-90B8-979273F1E9AC}" srcOrd="0" destOrd="0" presId="urn:microsoft.com/office/officeart/2005/8/layout/orgChart1"/>
    <dgm:cxn modelId="{D5AF62C1-7C1E-40E6-90A6-DE94F2C8635B}" type="presParOf" srcId="{2D7C6AEB-298E-4D84-90B8-979273F1E9AC}" destId="{53256C4C-D148-48B7-B5AA-0C94332D53C2}" srcOrd="0" destOrd="0" presId="urn:microsoft.com/office/officeart/2005/8/layout/orgChart1"/>
    <dgm:cxn modelId="{F914E8DE-7902-4E66-9111-A00BA9924912}" type="presParOf" srcId="{2D7C6AEB-298E-4D84-90B8-979273F1E9AC}" destId="{588F7243-8E32-4C01-8B43-77ECA8385E2C}" srcOrd="1" destOrd="0" presId="urn:microsoft.com/office/officeart/2005/8/layout/orgChart1"/>
    <dgm:cxn modelId="{F1F934C1-4493-4074-841B-AB9B73F7B126}" type="presParOf" srcId="{DBEA677F-F538-4A79-BE36-C8636160C6EE}" destId="{76E769BF-AFC0-4912-A8C8-8E346DD33B90}" srcOrd="1" destOrd="0" presId="urn:microsoft.com/office/officeart/2005/8/layout/orgChart1"/>
    <dgm:cxn modelId="{0BB8D432-58D6-4223-84F0-B411F350112B}" type="presParOf" srcId="{DBEA677F-F538-4A79-BE36-C8636160C6EE}" destId="{A95D218A-40C5-4095-BF10-E105D0519EFB}" srcOrd="2" destOrd="0" presId="urn:microsoft.com/office/officeart/2005/8/layout/orgChart1"/>
    <dgm:cxn modelId="{A09B2BD1-946E-4DF8-8BDB-F8BA4E4B7B1A}" type="presParOf" srcId="{45377D4D-9003-4D9B-9E48-B65D7D9E5147}" destId="{EE682507-6712-4720-8BAE-0EDFBD50EEB4}" srcOrd="2" destOrd="0" presId="urn:microsoft.com/office/officeart/2005/8/layout/orgChart1"/>
    <dgm:cxn modelId="{63D1581C-F211-4337-B339-5B51DFDF6D82}" type="presParOf" srcId="{45377D4D-9003-4D9B-9E48-B65D7D9E5147}" destId="{B859B0CF-D6B7-49AC-AA05-6FE378DA6A6E}" srcOrd="3" destOrd="0" presId="urn:microsoft.com/office/officeart/2005/8/layout/orgChart1"/>
    <dgm:cxn modelId="{5D854317-5EEC-42E4-818C-CE552F6571A2}" type="presParOf" srcId="{B859B0CF-D6B7-49AC-AA05-6FE378DA6A6E}" destId="{08E03E2F-2742-46AE-A088-8266AE68FABF}" srcOrd="0" destOrd="0" presId="urn:microsoft.com/office/officeart/2005/8/layout/orgChart1"/>
    <dgm:cxn modelId="{E0156E2A-77C5-4350-958C-F43AEE687B49}" type="presParOf" srcId="{08E03E2F-2742-46AE-A088-8266AE68FABF}" destId="{09159EF6-A235-493B-8681-34B5CD22939D}" srcOrd="0" destOrd="0" presId="urn:microsoft.com/office/officeart/2005/8/layout/orgChart1"/>
    <dgm:cxn modelId="{5B0448B6-D153-4F8B-B09A-DF6EE75E4752}" type="presParOf" srcId="{08E03E2F-2742-46AE-A088-8266AE68FABF}" destId="{15244485-C99F-4B3C-83F6-81CABEBE1E09}" srcOrd="1" destOrd="0" presId="urn:microsoft.com/office/officeart/2005/8/layout/orgChart1"/>
    <dgm:cxn modelId="{FC48AC26-BF85-4E11-B073-124D989CB895}" type="presParOf" srcId="{B859B0CF-D6B7-49AC-AA05-6FE378DA6A6E}" destId="{EB14D3FC-7843-432D-8452-0420415E1D45}" srcOrd="1" destOrd="0" presId="urn:microsoft.com/office/officeart/2005/8/layout/orgChart1"/>
    <dgm:cxn modelId="{0C1F48B0-343F-48B8-9ED3-3453B37F5B1F}" type="presParOf" srcId="{B859B0CF-D6B7-49AC-AA05-6FE378DA6A6E}" destId="{AC05B1F9-B5CA-4BC2-8D0B-3492CC0E05BA}" srcOrd="2" destOrd="0" presId="urn:microsoft.com/office/officeart/2005/8/layout/orgChart1"/>
    <dgm:cxn modelId="{A645F0C7-1FFA-40F5-8A8B-76FCC07E9625}" type="presParOf" srcId="{0A592187-AC75-4532-90AF-9F77732D43F2}" destId="{554012EB-E357-46A9-9650-3E4E67671C2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pPr/>
              <a:t>21.12.2023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xmlns="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xmlns="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xmlns="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18073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447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xmlns="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xmlns="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xmlns="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59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xmlns="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xmlns="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72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7889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xmlns="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xmlns="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xmlns="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xmlns="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xmlns="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xmlns="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xmlns="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xmlns="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xmlns="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126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xmlns="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459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295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1.png"/><Relationship Id="rId7" Type="http://schemas.openxmlformats.org/officeDocument/2006/relationships/diagramLayout" Target="../diagrams/layout2.xml"/><Relationship Id="rId12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diagramData" Target="../diagrams/data2.xml"/><Relationship Id="rId11" Type="http://schemas.openxmlformats.org/officeDocument/2006/relationships/image" Target="../media/image28.png"/><Relationship Id="rId5" Type="http://schemas.openxmlformats.org/officeDocument/2006/relationships/image" Target="../media/image13.png"/><Relationship Id="rId10" Type="http://schemas.microsoft.com/office/2007/relationships/diagramDrawing" Target="../diagrams/drawing2.xml"/><Relationship Id="rId4" Type="http://schemas.openxmlformats.org/officeDocument/2006/relationships/image" Target="../media/image12.png"/><Relationship Id="rId9" Type="http://schemas.openxmlformats.org/officeDocument/2006/relationships/diagramColors" Target="../diagrams/colors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log.ru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diagramQuickStyle" Target="../diagrams/quickStyle4.xml"/><Relationship Id="rId3" Type="http://schemas.openxmlformats.org/officeDocument/2006/relationships/image" Target="../media/image11.png"/><Relationship Id="rId7" Type="http://schemas.openxmlformats.org/officeDocument/2006/relationships/diagramLayout" Target="../diagrams/layout3.xml"/><Relationship Id="rId12" Type="http://schemas.openxmlformats.org/officeDocument/2006/relationships/diagramLayout" Target="../diagrams/layout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diagramData" Target="../diagrams/data3.xml"/><Relationship Id="rId11" Type="http://schemas.openxmlformats.org/officeDocument/2006/relationships/diagramData" Target="../diagrams/data4.xml"/><Relationship Id="rId5" Type="http://schemas.openxmlformats.org/officeDocument/2006/relationships/image" Target="../media/image13.png"/><Relationship Id="rId15" Type="http://schemas.microsoft.com/office/2007/relationships/diagramDrawing" Target="../diagrams/drawing4.xml"/><Relationship Id="rId10" Type="http://schemas.microsoft.com/office/2007/relationships/diagramDrawing" Target="../diagrams/drawing3.xml"/><Relationship Id="rId4" Type="http://schemas.openxmlformats.org/officeDocument/2006/relationships/image" Target="../media/image12.png"/><Relationship Id="rId9" Type="http://schemas.openxmlformats.org/officeDocument/2006/relationships/diagramColors" Target="../diagrams/colors3.xml"/><Relationship Id="rId14" Type="http://schemas.openxmlformats.org/officeDocument/2006/relationships/diagramColors" Target="../diagrams/colors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11" Type="http://schemas.microsoft.com/office/2007/relationships/hdphoto" Target="../media/hdphoto3.wdp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1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diagramData" Target="../diagrams/data1.xml"/><Relationship Id="rId5" Type="http://schemas.openxmlformats.org/officeDocument/2006/relationships/image" Target="../media/image13.png"/><Relationship Id="rId10" Type="http://schemas.microsoft.com/office/2007/relationships/diagramDrawing" Target="../diagrams/drawing1.xml"/><Relationship Id="rId4" Type="http://schemas.openxmlformats.org/officeDocument/2006/relationships/image" Target="../media/image12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86938" y="3544215"/>
            <a:ext cx="8441741" cy="1643527"/>
          </a:xfrm>
        </p:spPr>
        <p:txBody>
          <a:bodyPr/>
          <a:lstStyle/>
          <a:p>
            <a:pPr algn="ctr">
              <a:spcBef>
                <a:spcPts val="1200"/>
              </a:spcBef>
            </a:pPr>
            <a:r>
              <a:rPr lang="ru-RU" sz="2800" dirty="0" smtClean="0"/>
              <a:t>ПОРЯДОК </a:t>
            </a:r>
            <a:r>
              <a:rPr lang="ru-RU" sz="2800" dirty="0"/>
              <a:t>ЗАПОЛНЕНИЯ СВЕДЕНИЙ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О </a:t>
            </a:r>
            <a:r>
              <a:rPr lang="ru-RU" sz="2800" dirty="0"/>
              <a:t>ДОХОДАХ, РАСХОДАХ, ОБ ИМУЩЕСТВЕ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 </a:t>
            </a:r>
            <a:r>
              <a:rPr lang="ru-RU" sz="2800" dirty="0"/>
              <a:t>ОБЯЗАТЕЛЬСТВАХ </a:t>
            </a:r>
            <a:r>
              <a:rPr lang="ru-RU" sz="2800" dirty="0" smtClean="0"/>
              <a:t>ИМУЩЕСТВЕННОГО </a:t>
            </a:r>
            <a:r>
              <a:rPr lang="ru-RU" sz="2800" dirty="0"/>
              <a:t>ХАРАКТЕРА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68753" y="2721340"/>
            <a:ext cx="21981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САМАРСКОЙ ОБЛАСТИ</a:t>
            </a:r>
            <a:endParaRPr lang="ru-RU" sz="10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19949" y="5556916"/>
            <a:ext cx="4301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Ведущий специалист-эксперт 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отдела государственной службы и кадров 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Пригожина А.В.</a:t>
            </a:r>
            <a:endParaRPr lang="ru-RU" sz="1600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04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19" y="750215"/>
            <a:ext cx="6670556" cy="936897"/>
          </a:xfrm>
        </p:spPr>
        <p:txBody>
          <a:bodyPr/>
          <a:lstStyle/>
          <a:p>
            <a:r>
              <a:rPr lang="ru-RU" sz="2400" dirty="0"/>
              <a:t>Порядок </a:t>
            </a:r>
            <a:r>
              <a:rPr lang="ru-RU" sz="2400" dirty="0" smtClean="0"/>
              <a:t>заполнения сведений о доходах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485776" y="1687112"/>
            <a:ext cx="5695950" cy="466857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 smtClean="0"/>
              <a:t>Сведения необходимо заполнять только на основании правоустанавливающих документов:</a:t>
            </a:r>
          </a:p>
          <a:p>
            <a:pPr>
              <a:lnSpc>
                <a:spcPct val="100000"/>
              </a:lnSpc>
            </a:pPr>
            <a:r>
              <a:rPr lang="ru-RU" sz="2400" u="sng" dirty="0" smtClean="0"/>
              <a:t>справка 2-ндфл;</a:t>
            </a:r>
          </a:p>
          <a:p>
            <a:pPr>
              <a:lnSpc>
                <a:spcPct val="100000"/>
              </a:lnSpc>
            </a:pPr>
            <a:r>
              <a:rPr lang="ru-RU" sz="2400" u="sng" dirty="0"/>
              <a:t>б</a:t>
            </a:r>
            <a:r>
              <a:rPr lang="ru-RU" sz="2400" u="sng" dirty="0" smtClean="0"/>
              <a:t>анковская выписка;</a:t>
            </a:r>
          </a:p>
          <a:p>
            <a:pPr>
              <a:lnSpc>
                <a:spcPct val="100000"/>
              </a:lnSpc>
            </a:pPr>
            <a:r>
              <a:rPr lang="ru-RU" sz="2400" u="sng" dirty="0" smtClean="0"/>
              <a:t>платежный документ;</a:t>
            </a:r>
          </a:p>
          <a:p>
            <a:pPr>
              <a:lnSpc>
                <a:spcPct val="100000"/>
              </a:lnSpc>
            </a:pPr>
            <a:r>
              <a:rPr lang="ru-RU" sz="2400" u="sng" dirty="0" smtClean="0"/>
              <a:t>свидетельство о праве собственности;</a:t>
            </a:r>
          </a:p>
          <a:p>
            <a:pPr>
              <a:lnSpc>
                <a:spcPct val="100000"/>
              </a:lnSpc>
            </a:pPr>
            <a:r>
              <a:rPr lang="ru-RU" sz="2400" u="sng" dirty="0" smtClean="0"/>
              <a:t>выписка ЕГРП;</a:t>
            </a:r>
          </a:p>
          <a:p>
            <a:pPr>
              <a:lnSpc>
                <a:spcPct val="100000"/>
              </a:lnSpc>
            </a:pPr>
            <a:r>
              <a:rPr lang="ru-RU" sz="2400" u="sng" dirty="0" smtClean="0"/>
              <a:t>договор купли-продажи</a:t>
            </a:r>
          </a:p>
          <a:p>
            <a:pPr>
              <a:lnSpc>
                <a:spcPct val="100000"/>
              </a:lnSpc>
            </a:pPr>
            <a:r>
              <a:rPr lang="ru-RU" sz="2400" u="sng" dirty="0" smtClean="0"/>
              <a:t>и другие.</a:t>
            </a:r>
            <a:endParaRPr lang="ru-RU" sz="2400" u="sng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362700" y="1687112"/>
            <a:ext cx="5335191" cy="466857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 smtClean="0"/>
              <a:t>Необходимо сверять сведения </a:t>
            </a:r>
            <a:br>
              <a:rPr lang="ru-RU" sz="2400" dirty="0" smtClean="0"/>
            </a:br>
            <a:r>
              <a:rPr lang="ru-RU" sz="2400" dirty="0" smtClean="0"/>
              <a:t>с информацией, представленной </a:t>
            </a:r>
            <a:br>
              <a:rPr lang="ru-RU" sz="2400" dirty="0" smtClean="0"/>
            </a:br>
            <a:r>
              <a:rPr lang="ru-RU" sz="2400" dirty="0" smtClean="0"/>
              <a:t>за предыдущие периоды.</a:t>
            </a:r>
          </a:p>
          <a:p>
            <a:pPr>
              <a:lnSpc>
                <a:spcPct val="100000"/>
              </a:lnSpc>
            </a:pPr>
            <a:r>
              <a:rPr lang="ru-RU" sz="2400" dirty="0" smtClean="0"/>
              <a:t>Быть в должной степени внимательным, осмотрительным </a:t>
            </a:r>
            <a:br>
              <a:rPr lang="ru-RU" sz="2400" dirty="0" smtClean="0"/>
            </a:br>
            <a:r>
              <a:rPr lang="ru-RU" sz="2400" dirty="0" smtClean="0"/>
              <a:t>и добросовестным.</a:t>
            </a:r>
          </a:p>
          <a:p>
            <a:pPr>
              <a:lnSpc>
                <a:spcPct val="100000"/>
              </a:lnSpc>
            </a:pPr>
            <a:r>
              <a:rPr lang="ru-RU" sz="2400" dirty="0" smtClean="0"/>
              <a:t>Понимать, что за непредставление либо предоставление ложных сведений предусмотрена ответственность.</a:t>
            </a:r>
            <a:endParaRPr lang="ru-RU" sz="24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430256" y="183347"/>
            <a:ext cx="10403789" cy="121945"/>
            <a:chOff x="1439587" y="2710536"/>
            <a:chExt cx="10403789" cy="121945"/>
          </a:xfrm>
        </p:grpSpPr>
        <p:sp>
          <p:nvSpPr>
            <p:cNvPr id="10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13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670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CE826E11-1DDE-D741-A9F3-E85C112118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11</a:t>
            </a:fld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1439587" y="180466"/>
            <a:ext cx="10403788" cy="261367"/>
            <a:chOff x="1439587" y="3481958"/>
            <a:chExt cx="10403788" cy="261367"/>
          </a:xfrm>
        </p:grpSpPr>
        <p:sp>
          <p:nvSpPr>
            <p:cNvPr id="24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27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35" name="Скругленный прямоугольник 34"/>
          <p:cNvSpPr/>
          <p:nvPr/>
        </p:nvSpPr>
        <p:spPr>
          <a:xfrm>
            <a:off x="390829" y="441833"/>
            <a:ext cx="11486784" cy="939377"/>
          </a:xfrm>
          <a:prstGeom prst="roundRect">
            <a:avLst/>
          </a:prstGeom>
          <a:solidFill>
            <a:srgbClr val="FFCC66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334286"/>
                </a:solidFill>
              </a:rPr>
              <a:t>В Разделе 1 «СВЕДЕНИЯ О ДОХОДАХ» подлежат отражению «Прямые выплаты»</a:t>
            </a:r>
            <a:endParaRPr lang="ru-RU" b="1" dirty="0">
              <a:solidFill>
                <a:srgbClr val="33428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5726" y="1783768"/>
            <a:ext cx="11452544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НАПРЯМУЮ 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ФОНДА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СОЦИАЛЬНОГО  СТРАХОВАНИЯ   ГРАЖДАНСКИМ СЛУЖАЩИМ САМАРАСТАТА  ВЫПЛАЧИВАЮТСЯ  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ВИДЫ   ПОСОБИЙ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96818" y="3191789"/>
            <a:ext cx="2380100" cy="646331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127000">
              <a:schemeClr val="accent1">
                <a:lumMod val="20000"/>
                <a:lumOff val="8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временной нетрудоспособности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06593" y="4152278"/>
            <a:ext cx="3048000" cy="646331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101600">
              <a:schemeClr val="accent1">
                <a:lumMod val="20000"/>
                <a:lumOff val="80000"/>
                <a:alpha val="60000"/>
              </a:schemeClr>
            </a:glow>
          </a:effectLst>
        </p:spPr>
        <p:txBody>
          <a:bodyPr>
            <a:spAutoFit/>
          </a:bodyPr>
          <a:lstStyle/>
          <a:p>
            <a:pPr lvl="0"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беременности</a:t>
            </a:r>
            <a:b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родам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160326" y="3258853"/>
            <a:ext cx="2405402" cy="646331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101600">
              <a:schemeClr val="accent1">
                <a:lumMod val="20000"/>
                <a:lumOff val="80000"/>
                <a:alpha val="60000"/>
              </a:schemeClr>
            </a:glow>
          </a:effectLst>
        </p:spPr>
        <p:txBody>
          <a:bodyPr wrap="non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рождении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</a:p>
          <a:p>
            <a:pPr lvl="0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94665" y="4301899"/>
            <a:ext cx="3048000" cy="646331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101600">
              <a:schemeClr val="accent1">
                <a:lumMod val="20000"/>
                <a:lumOff val="80000"/>
                <a:alpha val="60000"/>
              </a:schemeClr>
            </a:glow>
          </a:effectLst>
        </p:spPr>
        <p:txBody>
          <a:bodyPr>
            <a:spAutoFit/>
          </a:bodyPr>
          <a:lstStyle/>
          <a:p>
            <a:pPr lvl="0"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уходу 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ребенком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81283" y="3223186"/>
            <a:ext cx="313316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01600">
              <a:schemeClr val="accent1">
                <a:lumMod val="20000"/>
                <a:lumOff val="80000"/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постановке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ранние сроки беременности</a:t>
            </a:r>
            <a:endParaRPr lang="ru-RU" dirty="0"/>
          </a:p>
        </p:txBody>
      </p:sp>
      <p:sp>
        <p:nvSpPr>
          <p:cNvPr id="30" name="Стрелка вниз 29"/>
          <p:cNvSpPr/>
          <p:nvPr/>
        </p:nvSpPr>
        <p:spPr>
          <a:xfrm>
            <a:off x="2218778" y="2639707"/>
            <a:ext cx="336177" cy="4665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6117102" y="2641202"/>
            <a:ext cx="369793" cy="4685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10083378" y="2667510"/>
            <a:ext cx="389359" cy="466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4080622" y="3546348"/>
            <a:ext cx="383242" cy="5122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8479965" y="3639442"/>
            <a:ext cx="420361" cy="5122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08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CE826E11-1DDE-D741-A9F3-E85C112118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12</a:t>
            </a:fld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1439587" y="180466"/>
            <a:ext cx="10403788" cy="261367"/>
            <a:chOff x="1439587" y="3481958"/>
            <a:chExt cx="10403788" cy="261367"/>
          </a:xfrm>
        </p:grpSpPr>
        <p:sp>
          <p:nvSpPr>
            <p:cNvPr id="24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27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35" name="Скругленный прямоугольник 34"/>
          <p:cNvSpPr/>
          <p:nvPr/>
        </p:nvSpPr>
        <p:spPr>
          <a:xfrm>
            <a:off x="390829" y="441833"/>
            <a:ext cx="11486784" cy="939377"/>
          </a:xfrm>
          <a:prstGeom prst="roundRect">
            <a:avLst/>
          </a:prstGeom>
          <a:solidFill>
            <a:srgbClr val="FFCC66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334286"/>
                </a:solidFill>
              </a:rPr>
              <a:t>Получение сведений о выплаченных пособиях, не вошедших в Справку 2 НДФЛ</a:t>
            </a:r>
            <a:endParaRPr lang="ru-RU" b="1" dirty="0">
              <a:solidFill>
                <a:srgbClr val="33428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2148" y="1613646"/>
            <a:ext cx="943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О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ВЫПЛАЧЕННЫХ В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ПОСОБИЯХ НЕОБХОДИМО НАПРАВИТЬ ЗАПРОС</a:t>
            </a:r>
          </a:p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76" y="1552699"/>
            <a:ext cx="1516755" cy="1030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644153" y="2837438"/>
            <a:ext cx="7941992" cy="113877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1. В </a:t>
            </a:r>
            <a:r>
              <a:rPr lang="ru-RU" sz="16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ЭЛЕКТРОННОМ ВИДЕ ЧЕРЕЗ «ЛИЧНЫЙ КАБИНЕТ ПОЛУЧАТЕЛЯ УСЛУГ ФОНДА»    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https://lk.fss.ru/recipient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ИСПОЛЬЗУЯ </a:t>
            </a:r>
            <a:r>
              <a:rPr lang="ru-RU" sz="16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ВАШУ УЧЕТНУЮ ЗАПИСЬ </a:t>
            </a:r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(ЛОГИН/ПАРОЛЬ</a:t>
            </a:r>
            <a:r>
              <a:rPr lang="ru-RU" sz="16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 ЕДИНОЙ  СИСТЕМЕ ИДЕНТИФИКАЦИИ  </a:t>
            </a:r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АУТЕНТИФИКАЦИИ (ЕСИА</a:t>
            </a:r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27669" y="4837850"/>
            <a:ext cx="5822577" cy="118494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endParaRPr lang="ru-RU" sz="1600" b="1" dirty="0" smtClean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ПОЧТОВЫМ </a:t>
            </a:r>
            <a:r>
              <a:rPr lang="ru-RU" sz="16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ОТПРАВЛЕНИЕМ НА АДРЕС ТЕРРИТОРИАЛЬНОГО ОРГАНА </a:t>
            </a:r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</a:t>
            </a:r>
          </a:p>
          <a:p>
            <a:pPr marL="342900" indent="-342900" algn="ctr">
              <a:buAutoNum type="arabicPeriod"/>
            </a:pP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2623302"/>
            <a:ext cx="1968075" cy="15054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1028" name="Picture 4" descr="https://www.mvestnik.ru/mvfoto/2018/08/02/pochtovii_yashik/dsc32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600" y="4671316"/>
            <a:ext cx="1666941" cy="125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7127761" y="2326341"/>
            <a:ext cx="429486" cy="4034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8396093" y="4267904"/>
            <a:ext cx="429486" cy="4034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97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"/>
          <p:cNvSpPr>
            <a:spLocks noGrp="1"/>
          </p:cNvSpPr>
          <p:nvPr>
            <p:ph type="body" sz="quarter" idx="11"/>
          </p:nvPr>
        </p:nvSpPr>
        <p:spPr>
          <a:xfrm>
            <a:off x="0" y="1816624"/>
            <a:ext cx="5068388" cy="1884804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b="1" dirty="0"/>
              <a:t>СВЕДЕНИЯ </a:t>
            </a:r>
            <a:endParaRPr lang="ru-RU" b="1" dirty="0" smtClean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/>
              <a:t>О </a:t>
            </a:r>
            <a:r>
              <a:rPr lang="ru-RU" b="1" dirty="0"/>
              <a:t>РАСХОДАХ</a:t>
            </a:r>
            <a:endParaRPr lang="ru-RU" sz="3600" b="1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E1E3910-F163-3C41-BC8C-4F60797C8CC1}"/>
              </a:ext>
            </a:extLst>
          </p:cNvPr>
          <p:cNvSpPr/>
          <p:nvPr/>
        </p:nvSpPr>
        <p:spPr>
          <a:xfrm>
            <a:off x="5776111" y="605777"/>
            <a:ext cx="61654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 algn="ctr">
              <a:lnSpc>
                <a:spcPct val="100000"/>
              </a:lnSpc>
              <a:spcBef>
                <a:spcPts val="1335"/>
              </a:spcBef>
            </a:pPr>
            <a:r>
              <a:rPr lang="ru-RU" sz="2800" b="1" spc="-2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ПРАВОВЫЕ ОСНОВАНИЯ 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CE1E3910-F163-3C41-BC8C-4F60797C8CC1}"/>
              </a:ext>
            </a:extLst>
          </p:cNvPr>
          <p:cNvSpPr/>
          <p:nvPr/>
        </p:nvSpPr>
        <p:spPr>
          <a:xfrm>
            <a:off x="5776111" y="1478868"/>
            <a:ext cx="61654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ru-RU" b="1" spc="-25" dirty="0" smtClean="0">
                <a:solidFill>
                  <a:schemeClr val="accent1">
                    <a:lumMod val="50000"/>
                  </a:schemeClr>
                </a:solidFill>
                <a:cs typeface="Arial"/>
              </a:rPr>
              <a:t>СУММА СДЕЛКИ (СДЕЛОК) ПРЕВЫШАЕТ  СОВМЕСТНЫЙ ДОХОД  ГРАЖДАНСКОГО СЛУЖАЩЕГО И ЕГО СУПРУГИ ЗА ТРИ ПОСЛЕДНИХ ГОДА, ПРЕДШЕСТВУЮЩИХ ОТЧЕТНОМУ ПЕРИОДУ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ru-RU" b="1" spc="-25" dirty="0" smtClean="0">
                <a:solidFill>
                  <a:schemeClr val="accent1">
                    <a:lumMod val="50000"/>
                  </a:schemeClr>
                </a:solidFill>
                <a:cs typeface="Arial"/>
              </a:rPr>
              <a:t>(2020, 2021, 2022 годы)</a:t>
            </a:r>
            <a:endParaRPr lang="ru-RU" b="1" spc="-25" dirty="0">
              <a:solidFill>
                <a:schemeClr val="accent1">
                  <a:lumMod val="50000"/>
                </a:schemeClr>
              </a:solidFill>
              <a:cs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459" y="3989347"/>
            <a:ext cx="1706752" cy="16633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46800" y="3639617"/>
            <a:ext cx="56896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ВАЖНО!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ДОХОД НЕСОВЕРШЕННОЛЕТНЕГО РЕБЕНКА </a:t>
            </a: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НЕ УЧИТЫВАЕТСЯ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6212" y="5363166"/>
            <a:ext cx="585788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49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9310907" y="6376464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28764" y="629905"/>
            <a:ext cx="11414612" cy="68257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latin typeface="Arial"/>
                <a:cs typeface="Arial"/>
              </a:rPr>
              <a:t>ПОДТВЕРЖДЕНИЕ ИСТОЧНИКОВ</a:t>
            </a:r>
            <a:endParaRPr lang="ru-RU" b="1" dirty="0">
              <a:latin typeface="Arial"/>
              <a:cs typeface="Arial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1439587" y="180466"/>
            <a:ext cx="10403788" cy="261367"/>
            <a:chOff x="1439587" y="3481958"/>
            <a:chExt cx="10403788" cy="261367"/>
          </a:xfrm>
        </p:grpSpPr>
        <p:sp>
          <p:nvSpPr>
            <p:cNvPr id="39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42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764" y="2591813"/>
            <a:ext cx="356828" cy="35566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131" y="3548665"/>
            <a:ext cx="356828" cy="35566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131" y="5211683"/>
            <a:ext cx="355662" cy="35566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764" y="4226813"/>
            <a:ext cx="356828" cy="355662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285963" y="1460500"/>
            <a:ext cx="11348426" cy="4585871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ИПОТЕКА</a:t>
            </a:r>
          </a:p>
          <a:p>
            <a:pPr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                          (КРЕДИТНЫЙ ДОГОВОР)</a:t>
            </a:r>
          </a:p>
          <a:p>
            <a:pPr>
              <a:spcBef>
                <a:spcPts val="1200"/>
              </a:spcBef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СУБСИДИЯ</a:t>
            </a:r>
          </a:p>
          <a:p>
            <a:pPr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                         (ПРИКАЗ О ВЫДЕЛЕНИИ СУБСИДИИ НА ПРИОБРЕТЕНИЕ ЖИЛЬЯ)</a:t>
            </a:r>
          </a:p>
          <a:p>
            <a:pPr>
              <a:spcBef>
                <a:spcPts val="1200"/>
              </a:spcBef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ДАРЕНИЕ ДЕНЕЖНЫХ СРЕДСТВ</a:t>
            </a:r>
          </a:p>
          <a:p>
            <a:pPr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                         (ДОГОВОР ДАРЕНИЯ, ФИНАНОВАЯ СОСТОЯТЕЛЬНОСТЬ ДАРИТЕЛЯ)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              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               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ДОХОД ОТ ПРОДАЖИ ИМУЩЕСТВА, ПРИНАДЛЕЖАВШЕГО ГРАЖДАНСКОМУ                        СЛУЖАЩЕМУ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                  </a:t>
            </a:r>
            <a:r>
              <a:rPr lang="ru-RU" sz="1600" dirty="0" smtClean="0">
                <a:solidFill>
                  <a:srgbClr val="FF0000"/>
                </a:solidFill>
              </a:rPr>
              <a:t>(ДОГОВОР КУПЛИ-ПРОДАЖИ, ПОДТВЕРЖДАЮЩИЙ ОТЧУЖДЕНИЕ ИМУЩЕСТВА)</a:t>
            </a:r>
          </a:p>
          <a:p>
            <a:pPr>
              <a:defRPr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ru-RU" sz="16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1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469900" y="1841500"/>
            <a:ext cx="1003300" cy="3302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Нашивка 19"/>
          <p:cNvSpPr/>
          <p:nvPr/>
        </p:nvSpPr>
        <p:spPr>
          <a:xfrm>
            <a:off x="469900" y="2617275"/>
            <a:ext cx="1003300" cy="3302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469900" y="3403600"/>
            <a:ext cx="1003300" cy="3302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Нашивка 26"/>
          <p:cNvSpPr/>
          <p:nvPr/>
        </p:nvSpPr>
        <p:spPr>
          <a:xfrm>
            <a:off x="469900" y="4252275"/>
            <a:ext cx="1003300" cy="3302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55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30133" y="555538"/>
            <a:ext cx="9764888" cy="82571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</a:rPr>
              <a:t>КОНТРОЛЬ ЗА СООТВЕТСТВИЕМ РАСХОДОВ ГОСУДАРСТВЕННЫХ СЛУЖАЩИХ ИХ ДОХОДАМ</a:t>
            </a:r>
            <a:endParaRPr lang="ru-RU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1439587" y="180466"/>
            <a:ext cx="10403788" cy="261367"/>
            <a:chOff x="1439587" y="3481958"/>
            <a:chExt cx="10403788" cy="261367"/>
          </a:xfrm>
        </p:grpSpPr>
        <p:sp>
          <p:nvSpPr>
            <p:cNvPr id="39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42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764" y="2591813"/>
            <a:ext cx="356828" cy="35566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131" y="3548665"/>
            <a:ext cx="356828" cy="35566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131" y="5211683"/>
            <a:ext cx="355662" cy="35566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764" y="4226813"/>
            <a:ext cx="356828" cy="35566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021" y="386483"/>
            <a:ext cx="1690290" cy="104518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30132" y="2010939"/>
            <a:ext cx="11414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ПРОЦЕДУРА ОСУЩЕСТВЛЕНИЯ КОНТРОЛЯ РЕГУЛИРУЕТСЯ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0914" y="2640562"/>
            <a:ext cx="11414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Федеральным законом от 03.12.2012 № 230-ФЗ «О контроле за соответствием расходов лиц, замещающих государственные должности, и иных лиц их доходам»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30132" y="4471342"/>
            <a:ext cx="11267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ОСНОВАНИЯ ОСУЩЕСТВЛЕНИЯ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КОНТРОЛЯ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764" y="5105680"/>
            <a:ext cx="11414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Наличие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достаточной информации о том, что лицом, его супругом (супругой) или несовершеннолетними детьми совершена сделка по приобретению имущества на сумму, превышающую доход за три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года, предшествующих совершению сделки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148" y="3456077"/>
            <a:ext cx="2468687" cy="896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6494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73694" y="700290"/>
            <a:ext cx="11358987" cy="78561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ПРОЦЕДУРА ОСУЩЕСТВЛЕНИЯ КОНТРОЛЯ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1439587" y="180466"/>
            <a:ext cx="10403788" cy="261367"/>
            <a:chOff x="1439587" y="3481958"/>
            <a:chExt cx="10403788" cy="261367"/>
          </a:xfrm>
        </p:grpSpPr>
        <p:sp>
          <p:nvSpPr>
            <p:cNvPr id="39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42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764" y="2591813"/>
            <a:ext cx="356828" cy="35566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131" y="3548665"/>
            <a:ext cx="356828" cy="35566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131" y="5211683"/>
            <a:ext cx="355662" cy="35566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764" y="4226813"/>
            <a:ext cx="356828" cy="355662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75328277"/>
              </p:ext>
            </p:extLst>
          </p:nvPr>
        </p:nvGraphicFramePr>
        <p:xfrm>
          <a:off x="428764" y="999025"/>
          <a:ext cx="11403916" cy="3628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439448"/>
              </p:ext>
            </p:extLst>
          </p:nvPr>
        </p:nvGraphicFramePr>
        <p:xfrm>
          <a:off x="428763" y="4177685"/>
          <a:ext cx="3378466" cy="1935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7782">
                  <a:extLst>
                    <a:ext uri="{9D8B030D-6E8A-4147-A177-3AD203B41FA5}">
                      <a16:colId xmlns:a16="http://schemas.microsoft.com/office/drawing/2014/main" xmlns="" val="1412972141"/>
                    </a:ext>
                  </a:extLst>
                </a:gridCol>
                <a:gridCol w="2560684">
                  <a:extLst>
                    <a:ext uri="{9D8B030D-6E8A-4147-A177-3AD203B41FA5}">
                      <a16:colId xmlns:a16="http://schemas.microsoft.com/office/drawing/2014/main" xmlns="" val="2838116572"/>
                    </a:ext>
                  </a:extLst>
                </a:gridCol>
              </a:tblGrid>
              <a:tr h="5712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о его расходах, расходах </a:t>
                      </a:r>
                      <a:br>
                        <a:rPr lang="ru-RU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ru-RU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его супруги (супруга), несовершеннолетних детей </a:t>
                      </a:r>
                      <a:br>
                        <a:rPr lang="ru-RU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ru-RU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по каждой сделке (при условии, что общая сумма таких сделок превышает общий доход </a:t>
                      </a:r>
                      <a:br>
                        <a:rPr lang="ru-RU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ru-RU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за 3 года)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1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об источниках получения средств, за счет которых совершена такая сделка</a:t>
                      </a:r>
                      <a:endParaRPr lang="ru-RU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52556430"/>
                  </a:ext>
                </a:extLst>
              </a:tr>
            </a:tbl>
          </a:graphicData>
        </a:graphic>
      </p:graphicFrame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33428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5" y="4183564"/>
            <a:ext cx="1299627" cy="1028119"/>
          </a:xfrm>
          <a:prstGeom prst="rect">
            <a:avLst/>
          </a:prstGeom>
        </p:spPr>
      </p:pic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466730"/>
              </p:ext>
            </p:extLst>
          </p:nvPr>
        </p:nvGraphicFramePr>
        <p:xfrm>
          <a:off x="4764047" y="4170751"/>
          <a:ext cx="3441428" cy="1432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3022">
                  <a:extLst>
                    <a:ext uri="{9D8B030D-6E8A-4147-A177-3AD203B41FA5}">
                      <a16:colId xmlns:a16="http://schemas.microsoft.com/office/drawing/2014/main" xmlns="" val="1412972141"/>
                    </a:ext>
                  </a:extLst>
                </a:gridCol>
                <a:gridCol w="2608406">
                  <a:extLst>
                    <a:ext uri="{9D8B030D-6E8A-4147-A177-3AD203B41FA5}">
                      <a16:colId xmlns:a16="http://schemas.microsoft.com/office/drawing/2014/main" xmlns="" val="2838116572"/>
                    </a:ext>
                  </a:extLst>
                </a:gridCol>
              </a:tblGrid>
              <a:tr h="5712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включает в себя в том числе мероприятия </a:t>
                      </a:r>
                      <a:br>
                        <a:rPr lang="ru-RU" sz="11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 направлению запросов </a:t>
                      </a:r>
                      <a:br>
                        <a:rPr lang="ru-RU" sz="11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 соответствующие органы исполнительной власти, уполномоченные </a:t>
                      </a:r>
                      <a:br>
                        <a:rPr lang="ru-RU" sz="11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 осуществление оперативно-розыскной деятельности  </a:t>
                      </a:r>
                      <a:endParaRPr lang="ru-RU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52556430"/>
                  </a:ext>
                </a:extLst>
              </a:tr>
            </a:tbl>
          </a:graphicData>
        </a:graphic>
      </p:graphicFrame>
      <p:pic>
        <p:nvPicPr>
          <p:cNvPr id="23" name="Рисунок 22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33428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690" y="4188895"/>
            <a:ext cx="1026141" cy="102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37" y="1077550"/>
            <a:ext cx="6158185" cy="4827040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6568222" y="896301"/>
            <a:ext cx="5265823" cy="5210775"/>
          </a:xfrm>
        </p:spPr>
        <p:txBody>
          <a:bodyPr/>
          <a:lstStyle/>
          <a:p>
            <a:r>
              <a:rPr lang="ru-RU" sz="2100" dirty="0"/>
              <a:t>Д</a:t>
            </a:r>
            <a:r>
              <a:rPr lang="ru-RU" sz="2100" dirty="0" smtClean="0"/>
              <a:t>ля </a:t>
            </a:r>
            <a:r>
              <a:rPr lang="ru-RU" sz="2100" dirty="0"/>
              <a:t>получения сведений </a:t>
            </a: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 smtClean="0"/>
              <a:t>о </a:t>
            </a:r>
            <a:r>
              <a:rPr lang="ru-RU" sz="2100" dirty="0"/>
              <a:t>своих банковских </a:t>
            </a:r>
            <a:r>
              <a:rPr lang="ru-RU" sz="2100" dirty="0" smtClean="0"/>
              <a:t>счетах </a:t>
            </a:r>
            <a:br>
              <a:rPr lang="ru-RU" sz="2100" dirty="0" smtClean="0"/>
            </a:br>
            <a:r>
              <a:rPr lang="ru-RU" sz="2100" dirty="0" smtClean="0"/>
              <a:t>Вы вправе </a:t>
            </a:r>
            <a:r>
              <a:rPr lang="ru-RU" sz="2100" dirty="0"/>
              <a:t>лично обратиться </a:t>
            </a:r>
            <a:r>
              <a:rPr lang="ru-RU" sz="2100" dirty="0" smtClean="0"/>
              <a:t>с запросом, составленным </a:t>
            </a:r>
            <a:br>
              <a:rPr lang="ru-RU" sz="2100" dirty="0" smtClean="0"/>
            </a:br>
            <a:r>
              <a:rPr lang="ru-RU" sz="2100" dirty="0" smtClean="0"/>
              <a:t>в </a:t>
            </a:r>
            <a:r>
              <a:rPr lang="ru-RU" sz="2100" dirty="0"/>
              <a:t>произвольной форме, </a:t>
            </a: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 smtClean="0"/>
              <a:t>в любое структурное подразделение ФНС России.</a:t>
            </a:r>
          </a:p>
          <a:p>
            <a:endParaRPr lang="ru-RU" sz="2100" dirty="0" smtClean="0"/>
          </a:p>
          <a:p>
            <a:r>
              <a:rPr lang="ru-RU" sz="2100" b="1" dirty="0" smtClean="0"/>
              <a:t>Важно</a:t>
            </a:r>
            <a:r>
              <a:rPr lang="ru-RU" sz="2100" dirty="0" smtClean="0"/>
              <a:t>: сведения </a:t>
            </a:r>
            <a:r>
              <a:rPr lang="ru-RU" sz="2100" dirty="0"/>
              <a:t>о банковских счетах, полученные в ФНС России, не подходят для заполнения справок о доходах и запрашиваются </a:t>
            </a:r>
            <a:r>
              <a:rPr lang="ru-RU" sz="2100" u="sng" dirty="0"/>
              <a:t>в целях уточнения тех организаций</a:t>
            </a:r>
            <a:r>
              <a:rPr lang="ru-RU" sz="2100" dirty="0"/>
              <a:t>, в которые в последующем необходимо обратиться для получения достоверных и полных сведений о счетах </a:t>
            </a:r>
            <a:r>
              <a:rPr lang="ru-RU" sz="2100" dirty="0" smtClean="0"/>
              <a:t>и </a:t>
            </a:r>
            <a:r>
              <a:rPr lang="ru-RU" sz="2100" dirty="0"/>
              <a:t>остатках на них.</a:t>
            </a:r>
          </a:p>
          <a:p>
            <a:endParaRPr lang="en-US" sz="2100" dirty="0" smtClean="0"/>
          </a:p>
          <a:p>
            <a:endParaRPr lang="ru-RU" sz="2100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1430257" y="200218"/>
            <a:ext cx="10403788" cy="261367"/>
            <a:chOff x="1439587" y="3481958"/>
            <a:chExt cx="10403788" cy="261367"/>
          </a:xfrm>
        </p:grpSpPr>
        <p:sp>
          <p:nvSpPr>
            <p:cNvPr id="3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0" name="Группа 39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41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639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5" y="1087821"/>
            <a:ext cx="7687351" cy="5509767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7911656" y="868437"/>
            <a:ext cx="3362960" cy="5282565"/>
          </a:xfrm>
        </p:spPr>
        <p:txBody>
          <a:bodyPr/>
          <a:lstStyle/>
          <a:p>
            <a:endParaRPr lang="ru-RU" sz="2000" dirty="0" smtClean="0"/>
          </a:p>
          <a:p>
            <a:r>
              <a:rPr lang="ru-RU" sz="2000" dirty="0" smtClean="0"/>
              <a:t>Сведения о счетах можно получить </a:t>
            </a:r>
            <a:br>
              <a:rPr lang="ru-RU" sz="2000" dirty="0" smtClean="0"/>
            </a:br>
            <a:r>
              <a:rPr lang="ru-RU" sz="2000" dirty="0" smtClean="0"/>
              <a:t>через сервис «Личный кабинет налогоплательщика»</a:t>
            </a:r>
          </a:p>
          <a:p>
            <a:r>
              <a:rPr lang="ru-RU" sz="2000" dirty="0" smtClean="0"/>
              <a:t>Для этого необходимо</a:t>
            </a:r>
            <a:r>
              <a:rPr lang="ru-RU" sz="2000" dirty="0"/>
              <a:t>:</a:t>
            </a:r>
          </a:p>
          <a:p>
            <a:r>
              <a:rPr lang="ru-RU" sz="2000" dirty="0"/>
              <a:t>зайти на сайт ФНС России по адресу: </a:t>
            </a:r>
            <a:r>
              <a:rPr lang="ru-RU" sz="2000" dirty="0">
                <a:hlinkClick r:id="rId3"/>
              </a:rPr>
              <a:t>https://</a:t>
            </a:r>
            <a:r>
              <a:rPr lang="ru-RU" sz="2000" dirty="0" smtClean="0">
                <a:hlinkClick r:id="rId3"/>
              </a:rPr>
              <a:t>www.nalog.ru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/>
              <a:t>Ввести Ваш логин </a:t>
            </a:r>
            <a:br>
              <a:rPr lang="ru-RU" sz="2000" dirty="0"/>
            </a:br>
            <a:r>
              <a:rPr lang="ru-RU" sz="2000" dirty="0"/>
              <a:t>и пароль</a:t>
            </a:r>
            <a:br>
              <a:rPr lang="ru-RU" sz="2000" dirty="0"/>
            </a:br>
            <a:r>
              <a:rPr lang="ru-RU" sz="2000" dirty="0"/>
              <a:t>(можно получить непосредственно </a:t>
            </a:r>
            <a:br>
              <a:rPr lang="ru-RU" sz="2000" dirty="0"/>
            </a:br>
            <a:r>
              <a:rPr lang="ru-RU" sz="2000" dirty="0"/>
              <a:t>в структурном подразделении ФНС) или войти через портал </a:t>
            </a:r>
            <a:r>
              <a:rPr lang="ru-RU" sz="2000" dirty="0" err="1"/>
              <a:t>Госуслуги</a:t>
            </a:r>
            <a:endParaRPr lang="ru-RU" sz="2000" dirty="0"/>
          </a:p>
          <a:p>
            <a:endParaRPr lang="ru-RU" sz="14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219202" y="2146787"/>
            <a:ext cx="1031630" cy="6213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2310911" y="2179026"/>
            <a:ext cx="325315" cy="27842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5" name="Группа 34"/>
          <p:cNvGrpSpPr/>
          <p:nvPr/>
        </p:nvGrpSpPr>
        <p:grpSpPr>
          <a:xfrm>
            <a:off x="1473822" y="191123"/>
            <a:ext cx="10403790" cy="381755"/>
            <a:chOff x="1439586" y="4278651"/>
            <a:chExt cx="10403790" cy="381755"/>
          </a:xfrm>
        </p:grpSpPr>
        <p:sp>
          <p:nvSpPr>
            <p:cNvPr id="36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8" name="Группа 37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39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374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19</a:t>
            </a:fld>
            <a:endParaRPr lang="ru-RU"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1473822" y="191123"/>
            <a:ext cx="10403790" cy="381755"/>
            <a:chOff x="1439586" y="4278651"/>
            <a:chExt cx="10403790" cy="381755"/>
          </a:xfrm>
        </p:grpSpPr>
        <p:sp>
          <p:nvSpPr>
            <p:cNvPr id="30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33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30" y="572878"/>
            <a:ext cx="10334861" cy="5622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50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"/>
          <p:cNvSpPr>
            <a:spLocks noGrp="1"/>
          </p:cNvSpPr>
          <p:nvPr>
            <p:ph type="body" sz="quarter" idx="11"/>
          </p:nvPr>
        </p:nvSpPr>
        <p:spPr>
          <a:xfrm>
            <a:off x="1" y="2275648"/>
            <a:ext cx="5068388" cy="1193512"/>
          </a:xfrm>
        </p:spPr>
        <p:txBody>
          <a:bodyPr/>
          <a:lstStyle/>
          <a:p>
            <a:pPr marL="0" algn="ctr">
              <a:lnSpc>
                <a:spcPct val="100000"/>
              </a:lnSpc>
              <a:spcBef>
                <a:spcPts val="0"/>
              </a:spcBef>
            </a:pPr>
            <a:r>
              <a:rPr lang="ru-RU" sz="3500" b="1" dirty="0" smtClean="0"/>
              <a:t>ДЕКЛАРАЦИОННАЯ </a:t>
            </a:r>
          </a:p>
          <a:p>
            <a:pPr marL="0" algn="ctr">
              <a:lnSpc>
                <a:spcPct val="100000"/>
              </a:lnSpc>
              <a:spcBef>
                <a:spcPts val="0"/>
              </a:spcBef>
            </a:pPr>
            <a:r>
              <a:rPr lang="ru-RU" sz="3500" b="1" dirty="0" smtClean="0"/>
              <a:t>КАМПАНИЯ 2024</a:t>
            </a:r>
            <a:endParaRPr lang="ru-RU" sz="3500" b="1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E1E3910-F163-3C41-BC8C-4F60797C8CC1}"/>
              </a:ext>
            </a:extLst>
          </p:cNvPr>
          <p:cNvSpPr/>
          <p:nvPr/>
        </p:nvSpPr>
        <p:spPr>
          <a:xfrm>
            <a:off x="5564777" y="1071963"/>
            <a:ext cx="66272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 algn="ctr">
              <a:lnSpc>
                <a:spcPct val="100000"/>
              </a:lnSpc>
              <a:spcBef>
                <a:spcPts val="1335"/>
              </a:spcBef>
            </a:pPr>
            <a:r>
              <a:rPr lang="ru-RU" sz="2400" b="1" spc="-2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СРОКИ ПРЕДСТАВЛЕНИЯ СВЕДЕНИЙ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2B3942C-AF2A-9941-973B-2F7A0748C5C5}"/>
              </a:ext>
            </a:extLst>
          </p:cNvPr>
          <p:cNvSpPr txBox="1"/>
          <p:nvPr/>
        </p:nvSpPr>
        <p:spPr>
          <a:xfrm>
            <a:off x="9540241" y="1884490"/>
            <a:ext cx="1524001" cy="14927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  <a:p>
            <a:pPr algn="ctr"/>
            <a:r>
              <a:rPr lang="ru-RU" sz="25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АПРЕЛЯ</a:t>
            </a:r>
            <a:endParaRPr lang="ru-RU" sz="25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CE1E3910-F163-3C41-BC8C-4F60797C8CC1}"/>
              </a:ext>
            </a:extLst>
          </p:cNvPr>
          <p:cNvSpPr/>
          <p:nvPr/>
        </p:nvSpPr>
        <p:spPr>
          <a:xfrm>
            <a:off x="7206343" y="2672349"/>
            <a:ext cx="1373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-2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ЛИЧНО</a:t>
            </a:r>
            <a:endParaRPr lang="ru-RU" sz="2000" b="1" spc="-25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2B3942C-AF2A-9941-973B-2F7A0748C5C5}"/>
              </a:ext>
            </a:extLst>
          </p:cNvPr>
          <p:cNvSpPr txBox="1"/>
          <p:nvPr/>
        </p:nvSpPr>
        <p:spPr>
          <a:xfrm>
            <a:off x="9540241" y="3746744"/>
            <a:ext cx="1541421" cy="14927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  <a:p>
            <a:pPr algn="ctr"/>
            <a:r>
              <a:rPr lang="ru-RU" sz="25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АПРЕЛЯ</a:t>
            </a:r>
            <a:endParaRPr lang="ru-RU" sz="25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E1E3910-F163-3C41-BC8C-4F60797C8CC1}"/>
              </a:ext>
            </a:extLst>
          </p:cNvPr>
          <p:cNvSpPr/>
          <p:nvPr/>
        </p:nvSpPr>
        <p:spPr>
          <a:xfrm>
            <a:off x="5564777" y="4323751"/>
            <a:ext cx="4656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-2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ПОСРЕДСТВОМ </a:t>
            </a:r>
          </a:p>
          <a:p>
            <a:pPr algn="ctr"/>
            <a:r>
              <a:rPr lang="ru-RU" sz="2000" b="1" spc="-2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ПОЧТОВОЙ СВЯЗИ </a:t>
            </a:r>
            <a:endParaRPr lang="ru-RU" sz="2000" b="1" spc="-25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CE1E3910-F163-3C41-BC8C-4F60797C8CC1}"/>
              </a:ext>
            </a:extLst>
          </p:cNvPr>
          <p:cNvSpPr/>
          <p:nvPr/>
        </p:nvSpPr>
        <p:spPr>
          <a:xfrm>
            <a:off x="1" y="3746744"/>
            <a:ext cx="50683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 algn="ctr">
              <a:lnSpc>
                <a:spcPct val="100000"/>
              </a:lnSpc>
              <a:spcBef>
                <a:spcPts val="1335"/>
              </a:spcBef>
            </a:pPr>
            <a:r>
              <a:rPr lang="ru-RU" sz="2000" spc="-25" dirty="0" smtClean="0">
                <a:solidFill>
                  <a:schemeClr val="bg1"/>
                </a:solidFill>
                <a:latin typeface="Arial"/>
                <a:cs typeface="Arial"/>
              </a:rPr>
              <a:t>1 ЯНВАРЯ 2024 –</a:t>
            </a:r>
            <a:r>
              <a:rPr lang="ru-RU" sz="2000" dirty="0" smtClean="0">
                <a:solidFill>
                  <a:schemeClr val="bg1"/>
                </a:solidFill>
                <a:latin typeface="Arial"/>
                <a:cs typeface="Arial"/>
              </a:rPr>
              <a:t> 30 АПРЕЛЯ 2024</a:t>
            </a:r>
            <a:endParaRPr lang="ru-RU" sz="2000" spc="-25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6212" y="5320636"/>
            <a:ext cx="585788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40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8040414" y="612614"/>
            <a:ext cx="2847810" cy="5282565"/>
          </a:xfrm>
        </p:spPr>
        <p:txBody>
          <a:bodyPr/>
          <a:lstStyle/>
          <a:p>
            <a:r>
              <a:rPr lang="ru-RU" sz="2400" dirty="0"/>
              <a:t>После чего </a:t>
            </a:r>
            <a:r>
              <a:rPr lang="ru-RU" sz="2400" dirty="0" smtClean="0"/>
              <a:t>пролистать вниз до пункта «счета».</a:t>
            </a:r>
          </a:p>
          <a:p>
            <a:r>
              <a:rPr lang="ru-RU" sz="2400" dirty="0" smtClean="0"/>
              <a:t>Дальше выбрать «перейти в раздел».</a:t>
            </a:r>
            <a:endParaRPr lang="ru-RU" sz="2400" dirty="0"/>
          </a:p>
          <a:p>
            <a:endParaRPr lang="ru-RU" dirty="0"/>
          </a:p>
        </p:txBody>
      </p:sp>
      <p:grpSp>
        <p:nvGrpSpPr>
          <p:cNvPr id="41" name="Группа 40"/>
          <p:cNvGrpSpPr/>
          <p:nvPr/>
        </p:nvGrpSpPr>
        <p:grpSpPr>
          <a:xfrm>
            <a:off x="1473822" y="191123"/>
            <a:ext cx="10403790" cy="381755"/>
            <a:chOff x="1439586" y="4278651"/>
            <a:chExt cx="10403790" cy="381755"/>
          </a:xfrm>
        </p:grpSpPr>
        <p:sp>
          <p:nvSpPr>
            <p:cNvPr id="42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4" name="Группа 43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45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35" y="735358"/>
            <a:ext cx="7684876" cy="4687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806262" y="4855779"/>
            <a:ext cx="1114987" cy="39413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8835" y="2438400"/>
            <a:ext cx="1114987" cy="39413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473822" y="2456793"/>
            <a:ext cx="6490988" cy="17867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3921250" y="3783724"/>
            <a:ext cx="4119164" cy="12691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24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21</a:t>
            </a:fld>
            <a:endParaRPr lang="ru-RU" dirty="0"/>
          </a:p>
        </p:txBody>
      </p:sp>
      <p:grpSp>
        <p:nvGrpSpPr>
          <p:cNvPr id="41" name="Группа 40"/>
          <p:cNvGrpSpPr/>
          <p:nvPr/>
        </p:nvGrpSpPr>
        <p:grpSpPr>
          <a:xfrm>
            <a:off x="1473822" y="191123"/>
            <a:ext cx="10403790" cy="381755"/>
            <a:chOff x="1439586" y="4278651"/>
            <a:chExt cx="10403790" cy="381755"/>
          </a:xfrm>
        </p:grpSpPr>
        <p:sp>
          <p:nvSpPr>
            <p:cNvPr id="42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4" name="Группа 43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45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13" y="408944"/>
            <a:ext cx="11243853" cy="618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07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34" y="1838461"/>
            <a:ext cx="7048868" cy="4981520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7805017" y="2413094"/>
            <a:ext cx="3402174" cy="3840631"/>
          </a:xfrm>
        </p:spPr>
        <p:txBody>
          <a:bodyPr/>
          <a:lstStyle/>
          <a:p>
            <a:r>
              <a:rPr lang="ru-RU" sz="2800" dirty="0" smtClean="0"/>
              <a:t>В новой выписке содержится вся необходимая информация для заполнения справки о доходах</a:t>
            </a:r>
            <a:endParaRPr lang="ru-RU" sz="28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41745" y="4071071"/>
            <a:ext cx="2362200" cy="3524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506154" y="3500437"/>
            <a:ext cx="428625" cy="4476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4733925" y="4552949"/>
            <a:ext cx="2400300" cy="3333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7153275" y="3967162"/>
            <a:ext cx="409575" cy="4476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619375" y="4657725"/>
            <a:ext cx="985837" cy="123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1430255" y="216470"/>
            <a:ext cx="10403790" cy="679831"/>
            <a:chOff x="1439586" y="5969298"/>
            <a:chExt cx="10403790" cy="679831"/>
          </a:xfrm>
        </p:grpSpPr>
        <p:sp>
          <p:nvSpPr>
            <p:cNvPr id="21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2" name="Группа 21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3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4" name="Группа 23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5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6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3" name="Прямоугольник 12"/>
          <p:cNvSpPr/>
          <p:nvPr/>
        </p:nvSpPr>
        <p:spPr>
          <a:xfrm>
            <a:off x="1573103" y="1545164"/>
            <a:ext cx="1005334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Банковские выписки должны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быть предоставлены по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установленной форме.</a:t>
            </a:r>
          </a:p>
        </p:txBody>
      </p:sp>
    </p:spTree>
    <p:extLst>
      <p:ext uri="{BB962C8B-B14F-4D97-AF65-F5344CB8AC3E}">
        <p14:creationId xmlns:p14="http://schemas.microsoft.com/office/powerpoint/2010/main" val="66570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76" y="1443481"/>
            <a:ext cx="6998028" cy="4945592"/>
          </a:xfrm>
          <a:solidFill>
            <a:schemeClr val="bg1"/>
          </a:solidFill>
        </p:spPr>
      </p:pic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7895642" y="1257526"/>
            <a:ext cx="3458780" cy="5316277"/>
          </a:xfrm>
        </p:spPr>
        <p:txBody>
          <a:bodyPr/>
          <a:lstStyle/>
          <a:p>
            <a:r>
              <a:rPr lang="ru-RU" sz="2800" dirty="0" smtClean="0"/>
              <a:t>адрес организации,</a:t>
            </a:r>
          </a:p>
          <a:p>
            <a:r>
              <a:rPr lang="ru-RU" sz="2800" dirty="0" smtClean="0"/>
              <a:t>отчетные периоды,</a:t>
            </a:r>
          </a:p>
          <a:p>
            <a:r>
              <a:rPr lang="ru-RU" sz="2800" dirty="0" smtClean="0"/>
              <a:t>сведения о счетах, </a:t>
            </a:r>
          </a:p>
          <a:p>
            <a:r>
              <a:rPr lang="ru-RU" sz="2800" dirty="0" smtClean="0"/>
              <a:t>остатках денежных средств, </a:t>
            </a:r>
          </a:p>
          <a:p>
            <a:r>
              <a:rPr lang="ru-RU" sz="2800" dirty="0" smtClean="0"/>
              <a:t>сведения о ценных бумагах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695450" y="4543425"/>
            <a:ext cx="2514600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619375" y="4657725"/>
            <a:ext cx="985837" cy="123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235545" y="3563640"/>
            <a:ext cx="161841" cy="190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006824" y="3281320"/>
            <a:ext cx="945925" cy="26282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276304" y="3281320"/>
            <a:ext cx="566443" cy="26282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092167" y="3281320"/>
            <a:ext cx="546507" cy="26282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133975" y="3281320"/>
            <a:ext cx="562816" cy="2823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/>
          <p:nvPr/>
        </p:nvCxnSpPr>
        <p:spPr>
          <a:xfrm flipH="1">
            <a:off x="2952750" y="2918693"/>
            <a:ext cx="159543" cy="33177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3842747" y="2896949"/>
            <a:ext cx="159543" cy="33177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4638674" y="2918692"/>
            <a:ext cx="159543" cy="33177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5696793" y="2896949"/>
            <a:ext cx="159543" cy="33177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Группа 34"/>
          <p:cNvGrpSpPr/>
          <p:nvPr/>
        </p:nvGrpSpPr>
        <p:grpSpPr>
          <a:xfrm>
            <a:off x="1430255" y="216470"/>
            <a:ext cx="10403790" cy="679831"/>
            <a:chOff x="1439586" y="5969298"/>
            <a:chExt cx="10403790" cy="679831"/>
          </a:xfrm>
        </p:grpSpPr>
        <p:sp>
          <p:nvSpPr>
            <p:cNvPr id="36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38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9" name="Группа 38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4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1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3020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" t="677"/>
          <a:stretch/>
        </p:blipFill>
        <p:spPr>
          <a:xfrm rot="16260000">
            <a:off x="1522425" y="289006"/>
            <a:ext cx="5122108" cy="7324113"/>
          </a:xfrm>
          <a:solidFill>
            <a:schemeClr val="bg1"/>
          </a:solidFill>
        </p:spPr>
      </p:pic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7962901" y="824512"/>
            <a:ext cx="3383124" cy="5282565"/>
          </a:xfrm>
        </p:spPr>
        <p:txBody>
          <a:bodyPr/>
          <a:lstStyle/>
          <a:p>
            <a:r>
              <a:rPr lang="ru-RU" sz="2800" dirty="0" smtClean="0"/>
              <a:t>В том числе сведения об иных доходах известных банку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695450" y="4543425"/>
            <a:ext cx="2514600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619375" y="4657725"/>
            <a:ext cx="985837" cy="123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54265" y="2937409"/>
            <a:ext cx="639271" cy="121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54265" y="3228722"/>
            <a:ext cx="639271" cy="105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10051" y="2840304"/>
            <a:ext cx="208200" cy="97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210050" y="3058789"/>
            <a:ext cx="208201" cy="169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235547" y="2888856"/>
            <a:ext cx="161841" cy="169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235547" y="3143755"/>
            <a:ext cx="161841" cy="190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141855" y="2888856"/>
            <a:ext cx="477430" cy="169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206591" y="3143755"/>
            <a:ext cx="412694" cy="190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1430255" y="216470"/>
            <a:ext cx="10403790" cy="679831"/>
            <a:chOff x="1439586" y="5969298"/>
            <a:chExt cx="10403790" cy="679831"/>
          </a:xfrm>
        </p:grpSpPr>
        <p:sp>
          <p:nvSpPr>
            <p:cNvPr id="26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8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9" name="Группа 28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3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1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7599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" t="2570" r="1455" b="1161"/>
          <a:stretch/>
        </p:blipFill>
        <p:spPr>
          <a:xfrm rot="16260000">
            <a:off x="1554021" y="361329"/>
            <a:ext cx="5085941" cy="7098989"/>
          </a:xfrm>
          <a:solidFill>
            <a:schemeClr val="bg1"/>
          </a:solidFill>
        </p:spPr>
      </p:pic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7757268" y="1073117"/>
            <a:ext cx="3853707" cy="5282565"/>
          </a:xfrm>
        </p:spPr>
        <p:txBody>
          <a:bodyPr/>
          <a:lstStyle/>
          <a:p>
            <a:r>
              <a:rPr lang="ru-RU" sz="2400" dirty="0" smtClean="0"/>
              <a:t>отображаются обязательства финансового характера, остаток </a:t>
            </a:r>
            <a:br>
              <a:rPr lang="ru-RU" sz="2400" dirty="0" smtClean="0"/>
            </a:br>
            <a:r>
              <a:rPr lang="ru-RU" sz="2400" dirty="0" smtClean="0"/>
              <a:t>по которым равен </a:t>
            </a:r>
            <a:br>
              <a:rPr lang="ru-RU" sz="2400" dirty="0" smtClean="0"/>
            </a:br>
            <a:r>
              <a:rPr lang="ru-RU" sz="2400" dirty="0" smtClean="0"/>
              <a:t>или превышает </a:t>
            </a:r>
            <a:br>
              <a:rPr lang="ru-RU" sz="2400" dirty="0" smtClean="0"/>
            </a:br>
            <a:r>
              <a:rPr lang="ru-RU" sz="2400" dirty="0" smtClean="0"/>
              <a:t>500 000 руб.</a:t>
            </a:r>
          </a:p>
          <a:p>
            <a:r>
              <a:rPr lang="ru-RU" sz="2400" dirty="0" smtClean="0"/>
              <a:t>Сведения заполняются </a:t>
            </a:r>
            <a:br>
              <a:rPr lang="ru-RU" sz="2400" dirty="0" smtClean="0"/>
            </a:br>
            <a:r>
              <a:rPr lang="ru-RU" sz="2400" dirty="0" smtClean="0"/>
              <a:t>в полном соответствии </a:t>
            </a:r>
            <a:br>
              <a:rPr lang="ru-RU" sz="2400" dirty="0" smtClean="0"/>
            </a:br>
            <a:r>
              <a:rPr lang="ru-RU" sz="2400" dirty="0" smtClean="0"/>
              <a:t>с представленной организацией выпиской.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695450" y="4543425"/>
            <a:ext cx="2514600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619375" y="4657725"/>
            <a:ext cx="985837" cy="123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54265" y="2937409"/>
            <a:ext cx="639271" cy="121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54265" y="3228722"/>
            <a:ext cx="639271" cy="105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10051" y="2840304"/>
            <a:ext cx="208200" cy="97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210050" y="3058789"/>
            <a:ext cx="208201" cy="169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235547" y="2888856"/>
            <a:ext cx="161841" cy="169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235547" y="3143755"/>
            <a:ext cx="161841" cy="190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141855" y="2888856"/>
            <a:ext cx="477430" cy="169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206591" y="3143755"/>
            <a:ext cx="412694" cy="190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1430255" y="216470"/>
            <a:ext cx="10403790" cy="679831"/>
            <a:chOff x="1439586" y="5969298"/>
            <a:chExt cx="10403790" cy="679831"/>
          </a:xfrm>
        </p:grpSpPr>
        <p:sp>
          <p:nvSpPr>
            <p:cNvPr id="26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8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9" name="Группа 28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3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1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6820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61" y="540537"/>
            <a:ext cx="5585550" cy="5815145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6419461" y="680262"/>
            <a:ext cx="4926563" cy="5282565"/>
          </a:xfrm>
        </p:spPr>
        <p:txBody>
          <a:bodyPr/>
          <a:lstStyle/>
          <a:p>
            <a:r>
              <a:rPr lang="ru-RU" sz="2400" dirty="0" smtClean="0"/>
              <a:t>В случае, если организация отказывается предоставлять сведения по установленной форме, необходимо написать заявление, чтобы перевести отказ в правовое поле. </a:t>
            </a:r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1430255" y="216470"/>
            <a:ext cx="10403790" cy="679831"/>
            <a:chOff x="1439586" y="5969298"/>
            <a:chExt cx="10403790" cy="679831"/>
          </a:xfrm>
        </p:grpSpPr>
        <p:sp>
          <p:nvSpPr>
            <p:cNvPr id="13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15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16" name="Группа 15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17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8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19822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619375" y="4657725"/>
            <a:ext cx="985837" cy="123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235545" y="3563640"/>
            <a:ext cx="161841" cy="190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1430255" y="216470"/>
            <a:ext cx="10403790" cy="679831"/>
            <a:chOff x="1439586" y="5969298"/>
            <a:chExt cx="10403790" cy="679831"/>
          </a:xfrm>
        </p:grpSpPr>
        <p:sp>
          <p:nvSpPr>
            <p:cNvPr id="36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38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9" name="Группа 38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4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1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2" name="Прямоугольник 1"/>
          <p:cNvSpPr/>
          <p:nvPr/>
        </p:nvSpPr>
        <p:spPr>
          <a:xfrm>
            <a:off x="371429" y="356803"/>
            <a:ext cx="11462571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Порядок работы по </a:t>
            </a:r>
            <a:r>
              <a:rPr lang="ru-RU" sz="2800" b="1" dirty="0" smtClean="0"/>
              <a:t>заполнению Справки о доходах</a:t>
            </a:r>
            <a:endParaRPr lang="ru-RU" sz="2800" b="1" dirty="0">
              <a:cs typeface="Aria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7" t="10455" r="12181" b="28003"/>
          <a:stretch/>
        </p:blipFill>
        <p:spPr bwMode="auto">
          <a:xfrm>
            <a:off x="371429" y="1137684"/>
            <a:ext cx="9104977" cy="523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476406" y="995315"/>
            <a:ext cx="2577702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Наименование кадрового подразделения указывается полностью, без сокращения</a:t>
            </a:r>
            <a:endParaRPr lang="ru-RU" sz="14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689500" y="1137684"/>
            <a:ext cx="5786906" cy="42530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919177" y="1776549"/>
            <a:ext cx="222022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44578" y="2243467"/>
            <a:ext cx="338115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Ф.И.О. </a:t>
            </a:r>
            <a:r>
              <a:rPr lang="ru-RU" sz="1400" dirty="0" smtClean="0"/>
              <a:t>указываются (</a:t>
            </a:r>
            <a:r>
              <a:rPr lang="ru-RU" sz="1400" dirty="0"/>
              <a:t>в именительном падеже</a:t>
            </a:r>
            <a:r>
              <a:rPr lang="ru-RU" sz="1400" dirty="0" smtClean="0"/>
              <a:t>) полностью, без </a:t>
            </a:r>
            <a:r>
              <a:rPr lang="ru-RU" sz="1400" dirty="0"/>
              <a:t>сокращений.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3121937" y="2474300"/>
            <a:ext cx="2515962" cy="48155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7335156" y="3825666"/>
            <a:ext cx="4718952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/>
              <a:t>Место службы (работы) </a:t>
            </a:r>
            <a:r>
              <a:rPr lang="ru-RU" sz="1400" dirty="0" smtClean="0"/>
              <a:t>и замещаемая </a:t>
            </a:r>
            <a:r>
              <a:rPr lang="ru-RU" sz="1400" dirty="0"/>
              <a:t>(занимаемая) </a:t>
            </a:r>
            <a:r>
              <a:rPr lang="ru-RU" sz="1400" dirty="0" smtClean="0"/>
              <a:t>должность указываются </a:t>
            </a:r>
            <a:r>
              <a:rPr lang="ru-RU" sz="1400" dirty="0"/>
              <a:t>в соответствии </a:t>
            </a:r>
            <a:r>
              <a:rPr lang="ru-RU" sz="1400" dirty="0" smtClean="0"/>
              <a:t>с приказом </a:t>
            </a:r>
            <a:r>
              <a:rPr lang="ru-RU" sz="1400" dirty="0"/>
              <a:t>о назначении и </a:t>
            </a:r>
            <a:r>
              <a:rPr lang="ru-RU" sz="1400" dirty="0" smtClean="0"/>
              <a:t>служебным контрактом </a:t>
            </a:r>
            <a:r>
              <a:rPr lang="ru-RU" sz="1400" dirty="0"/>
              <a:t>(трудовым договором</a:t>
            </a:r>
            <a:r>
              <a:rPr lang="ru-RU" sz="1400" dirty="0" smtClean="0"/>
              <a:t>), без сокращений, с указанием отдела.</a:t>
            </a:r>
            <a:endParaRPr lang="ru-RU" sz="1400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4149341" y="4463783"/>
            <a:ext cx="3185814" cy="1086413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76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619375" y="4657725"/>
            <a:ext cx="985837" cy="123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235545" y="3563640"/>
            <a:ext cx="161841" cy="190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1430255" y="216470"/>
            <a:ext cx="10403790" cy="679831"/>
            <a:chOff x="1439586" y="5969298"/>
            <a:chExt cx="10403790" cy="679831"/>
          </a:xfrm>
        </p:grpSpPr>
        <p:sp>
          <p:nvSpPr>
            <p:cNvPr id="36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38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9" name="Группа 38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4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1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2" name="Прямоугольник 1"/>
          <p:cNvSpPr/>
          <p:nvPr/>
        </p:nvSpPr>
        <p:spPr>
          <a:xfrm>
            <a:off x="371475" y="480802"/>
            <a:ext cx="11462570" cy="107721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Типичные ошибки при заполнении </a:t>
            </a:r>
            <a:br>
              <a:rPr lang="ru-RU" sz="3200" b="1" dirty="0" smtClean="0"/>
            </a:br>
            <a:r>
              <a:rPr lang="ru-RU" sz="3200" b="1" dirty="0" smtClean="0"/>
              <a:t>титульного листа Справки о доходах</a:t>
            </a:r>
            <a:endParaRPr lang="ru-RU" sz="3200" b="1" dirty="0"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195" y="2103894"/>
            <a:ext cx="114625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400" dirty="0" smtClean="0"/>
              <a:t>Неправильно указывается наименование кадрового подразделения, куда представляется справка.</a:t>
            </a:r>
          </a:p>
          <a:p>
            <a:pPr marL="342900" indent="-342900" algn="just">
              <a:buAutoNum type="arabicPeriod"/>
            </a:pPr>
            <a:r>
              <a:rPr lang="ru-RU" sz="2400" dirty="0" smtClean="0"/>
              <a:t>Не указываются адреса постоянной, временной регистрации или места фактического проживания.</a:t>
            </a:r>
          </a:p>
          <a:p>
            <a:pPr marL="342900" indent="-342900" algn="just">
              <a:buAutoNum type="arabicPeriod"/>
            </a:pPr>
            <a:r>
              <a:rPr lang="ru-RU" sz="2400" dirty="0" smtClean="0"/>
              <a:t>Неполно, с сокращениями указывается должность, замещаемая служащим.</a:t>
            </a:r>
          </a:p>
          <a:p>
            <a:pPr marL="342900" indent="-342900" algn="just">
              <a:buAutoNum type="arabicPeriod"/>
            </a:pPr>
            <a:r>
              <a:rPr lang="ru-RU" sz="2400" dirty="0" smtClean="0"/>
              <a:t>Неверно указана отчетная дата представления соответствующих сведений. </a:t>
            </a:r>
          </a:p>
          <a:p>
            <a:pPr marL="342900" indent="-342900" algn="just">
              <a:buAutoNum type="arabicPeriod"/>
            </a:pPr>
            <a:r>
              <a:rPr lang="ru-RU" sz="2400" dirty="0" smtClean="0"/>
              <a:t>Опечатки в реквизитах документов.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9059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9310906" y="6355682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619375" y="4657725"/>
            <a:ext cx="985837" cy="123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235545" y="3563640"/>
            <a:ext cx="161841" cy="190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1430255" y="216470"/>
            <a:ext cx="10403790" cy="679831"/>
            <a:chOff x="1439586" y="5969298"/>
            <a:chExt cx="10403790" cy="679831"/>
          </a:xfrm>
        </p:grpSpPr>
        <p:sp>
          <p:nvSpPr>
            <p:cNvPr id="36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38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9" name="Группа 38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4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1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5" t="10456" r="30398" b="42523"/>
          <a:stretch/>
        </p:blipFill>
        <p:spPr bwMode="auto">
          <a:xfrm>
            <a:off x="12859" y="634691"/>
            <a:ext cx="8025722" cy="526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67824" y="373081"/>
            <a:ext cx="3686284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Сумма дохода, указанная в графе «Общая </a:t>
            </a:r>
            <a:r>
              <a:rPr lang="ru-RU" sz="1400" dirty="0" smtClean="0"/>
              <a:t>сумма дохода</a:t>
            </a:r>
            <a:r>
              <a:rPr lang="ru-RU" sz="1400" dirty="0"/>
              <a:t>» справки по форме 2-НДФЛ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67824" y="1311955"/>
            <a:ext cx="3715407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Указывается, в случае преподавания в </a:t>
            </a:r>
            <a:r>
              <a:rPr lang="ru-RU" sz="1600" dirty="0" smtClean="0"/>
              <a:t>школах, вузах</a:t>
            </a:r>
            <a:r>
              <a:rPr lang="ru-RU" sz="1600" dirty="0"/>
              <a:t>, чтение лекций на курсах </a:t>
            </a:r>
            <a:r>
              <a:rPr lang="ru-RU" sz="1600" dirty="0" smtClean="0"/>
              <a:t>повышения квалификации </a:t>
            </a:r>
            <a:br>
              <a:rPr lang="ru-RU" sz="1600" dirty="0" smtClean="0"/>
            </a:br>
            <a:r>
              <a:rPr lang="ru-RU" sz="1600" dirty="0" smtClean="0"/>
              <a:t>(</a:t>
            </a:r>
            <a:r>
              <a:rPr lang="ru-RU" sz="1600" dirty="0"/>
              <a:t>вид </a:t>
            </a:r>
            <a:r>
              <a:rPr lang="ru-RU" sz="1600" dirty="0" smtClean="0"/>
              <a:t>дополнительного </a:t>
            </a:r>
            <a:r>
              <a:rPr lang="ru-RU" sz="1600" dirty="0"/>
              <a:t>заработка)</a:t>
            </a:r>
          </a:p>
        </p:txBody>
      </p:sp>
      <p:cxnSp>
        <p:nvCxnSpPr>
          <p:cNvPr id="18" name="Прямая соединительная линия 17"/>
          <p:cNvCxnSpPr>
            <a:stCxn id="4" idx="1"/>
          </p:cNvCxnSpPr>
          <p:nvPr/>
        </p:nvCxnSpPr>
        <p:spPr>
          <a:xfrm flipH="1">
            <a:off x="7709338" y="742413"/>
            <a:ext cx="65848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7709338" y="742413"/>
            <a:ext cx="0" cy="834139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8038581" y="2065283"/>
            <a:ext cx="329243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8367823" y="2698964"/>
            <a:ext cx="3686283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1148F7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Сумма полученного дохода по любым </a:t>
            </a:r>
            <a:r>
              <a:rPr lang="ru-RU" sz="1400" dirty="0" smtClean="0"/>
              <a:t>вкладам (счетам</a:t>
            </a:r>
            <a:r>
              <a:rPr lang="ru-RU" sz="1400" dirty="0"/>
              <a:t>), в </a:t>
            </a:r>
            <a:r>
              <a:rPr lang="ru-RU" sz="1400" dirty="0" err="1" smtClean="0"/>
              <a:t>т.ч</a:t>
            </a:r>
            <a:r>
              <a:rPr lang="ru-RU" sz="1400" dirty="0" smtClean="0"/>
              <a:t>. </a:t>
            </a:r>
            <a:r>
              <a:rPr lang="ru-RU" sz="1400" dirty="0"/>
              <a:t>по закрытым в </a:t>
            </a:r>
            <a:r>
              <a:rPr lang="ru-RU" sz="1400" dirty="0" smtClean="0"/>
              <a:t>отчетном периоде</a:t>
            </a:r>
            <a:endParaRPr lang="ru-RU" sz="1400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 flipH="1" flipV="1">
            <a:off x="8038581" y="2698964"/>
            <a:ext cx="329243" cy="566533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8367824" y="3556454"/>
            <a:ext cx="3715407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1148F7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В строке указываются доходы которые не </a:t>
            </a:r>
            <a:r>
              <a:rPr lang="ru-RU" sz="1400" dirty="0" smtClean="0"/>
              <a:t>были отражены </a:t>
            </a:r>
            <a:r>
              <a:rPr lang="ru-RU" sz="1400" dirty="0"/>
              <a:t>в строках </a:t>
            </a:r>
            <a:r>
              <a:rPr lang="ru-RU" sz="1400" dirty="0" smtClean="0"/>
              <a:t>1-5. В </a:t>
            </a:r>
            <a:r>
              <a:rPr lang="ru-RU" sz="1400" dirty="0"/>
              <a:t>случае, если в словаре </a:t>
            </a:r>
            <a:r>
              <a:rPr lang="ru-RU" sz="1400" dirty="0" smtClean="0"/>
              <a:t>программного обеспечения </a:t>
            </a:r>
            <a:r>
              <a:rPr lang="ru-RU" sz="1400" dirty="0"/>
              <a:t>«Справки-БК» </a:t>
            </a:r>
            <a:r>
              <a:rPr lang="ru-RU" sz="1400" dirty="0" smtClean="0"/>
              <a:t>отсутствует подходящий </a:t>
            </a:r>
            <a:r>
              <a:rPr lang="ru-RU" sz="1400" dirty="0"/>
              <a:t>именно Вам вариант дохода </a:t>
            </a:r>
            <a:r>
              <a:rPr lang="ru-RU" sz="1400" dirty="0" smtClean="0"/>
              <a:t>– выберите </a:t>
            </a:r>
            <a:r>
              <a:rPr lang="ru-RU" sz="1400" dirty="0"/>
              <a:t>поле «добавить иной доход» и </a:t>
            </a:r>
            <a:r>
              <a:rPr lang="ru-RU" sz="1400" dirty="0" smtClean="0"/>
              <a:t>введите необходимую </a:t>
            </a:r>
            <a:r>
              <a:rPr lang="ru-RU" sz="1400" dirty="0"/>
              <a:t>информацию в ручном </a:t>
            </a:r>
            <a:r>
              <a:rPr lang="ru-RU" sz="1400" dirty="0" smtClean="0"/>
              <a:t>режиме</a:t>
            </a:r>
            <a:endParaRPr lang="ru-RU" sz="1400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 flipH="1">
            <a:off x="2349062" y="3890692"/>
            <a:ext cx="6008130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8" name="Прямоугольник 7167"/>
          <p:cNvSpPr/>
          <p:nvPr/>
        </p:nvSpPr>
        <p:spPr>
          <a:xfrm>
            <a:off x="8367823" y="5634693"/>
            <a:ext cx="368628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1148F7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Указывается только сумма пособия </a:t>
            </a:r>
            <a:r>
              <a:rPr lang="ru-RU" sz="1400" dirty="0" smtClean="0"/>
              <a:t>выплаченная за </a:t>
            </a:r>
            <a:r>
              <a:rPr lang="ru-RU" sz="1400" dirty="0"/>
              <a:t>счет средств ФСС РФ.</a:t>
            </a:r>
          </a:p>
        </p:txBody>
      </p:sp>
      <p:cxnSp>
        <p:nvCxnSpPr>
          <p:cNvPr id="7171" name="Прямая со стрелкой 7170"/>
          <p:cNvCxnSpPr>
            <a:stCxn id="7168" idx="1"/>
          </p:cNvCxnSpPr>
          <p:nvPr/>
        </p:nvCxnSpPr>
        <p:spPr>
          <a:xfrm flipH="1" flipV="1">
            <a:off x="8038581" y="5634693"/>
            <a:ext cx="329242" cy="26161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84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4025780" cy="93689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 smtClean="0"/>
              <a:t>Основания 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для подачи Справки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338787" y="1627845"/>
            <a:ext cx="11184345" cy="4603622"/>
          </a:xfrm>
        </p:spPr>
        <p:txBody>
          <a:bodyPr/>
          <a:lstStyle/>
          <a:p>
            <a:endParaRPr lang="ru-RU" dirty="0" smtClean="0"/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Указ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Российской Федерации от 21 сентября 2009 г. №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1065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Указ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Российской Федерации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 мая 2009 г. № 559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Российской Федерации от 18 мая 2009 г. №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557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пункт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статьи 16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6.1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20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от 27 июля 2004 г. № 79-ФЗ «О государственной гражданской службе Российской Федерации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статья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Федерального закона от 25 декабря 2008 г. № 273-ФЗ «О противодействии коррупции»</a:t>
            </a:r>
          </a:p>
        </p:txBody>
      </p:sp>
    </p:spTree>
    <p:extLst>
      <p:ext uri="{BB962C8B-B14F-4D97-AF65-F5344CB8AC3E}">
        <p14:creationId xmlns:p14="http://schemas.microsoft.com/office/powerpoint/2010/main" val="49906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9310906" y="6355682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30</a:t>
            </a:fld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619375" y="4657725"/>
            <a:ext cx="985837" cy="123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235545" y="3563640"/>
            <a:ext cx="161841" cy="190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1430255" y="216470"/>
            <a:ext cx="10403790" cy="679831"/>
            <a:chOff x="1439586" y="5969298"/>
            <a:chExt cx="10403790" cy="679831"/>
          </a:xfrm>
        </p:grpSpPr>
        <p:sp>
          <p:nvSpPr>
            <p:cNvPr id="36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38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9" name="Группа 38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4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1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cxnSp>
        <p:nvCxnSpPr>
          <p:cNvPr id="7171" name="Прямая со стрелкой 7170"/>
          <p:cNvCxnSpPr/>
          <p:nvPr/>
        </p:nvCxnSpPr>
        <p:spPr>
          <a:xfrm flipH="1" flipV="1">
            <a:off x="8038581" y="7389175"/>
            <a:ext cx="329242" cy="26161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71475" y="357692"/>
            <a:ext cx="11462570" cy="107721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Типичные ошибки при заполнении </a:t>
            </a:r>
            <a:br>
              <a:rPr lang="ru-RU" sz="3200" b="1" dirty="0" smtClean="0"/>
            </a:br>
            <a:r>
              <a:rPr lang="ru-RU" sz="3200" b="1" dirty="0" smtClean="0"/>
              <a:t>Раздела 1. Справки о доходах</a:t>
            </a:r>
            <a:endParaRPr lang="ru-RU" sz="3200" b="1" dirty="0"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201" y="1550189"/>
            <a:ext cx="117230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400" dirty="0" smtClean="0"/>
              <a:t>В </a:t>
            </a:r>
            <a:r>
              <a:rPr lang="ru-RU" sz="2400" dirty="0"/>
              <a:t>поле «Доход от вкладов в банках и иных кредитных» не указываются доходы от вкладов, в том числе закрытых в отчетном периоде. </a:t>
            </a:r>
            <a:endParaRPr lang="ru-RU" sz="2400" dirty="0" smtClean="0"/>
          </a:p>
          <a:p>
            <a:pPr marL="342900" indent="-342900" algn="just">
              <a:buAutoNum type="arabicPeriod"/>
            </a:pPr>
            <a:r>
              <a:rPr lang="ru-RU" sz="2400" dirty="0" smtClean="0"/>
              <a:t>В </a:t>
            </a:r>
            <a:r>
              <a:rPr lang="ru-RU" sz="2400" dirty="0"/>
              <a:t>поле «Иные доходы» служащие забывают отражать: </a:t>
            </a:r>
            <a:endParaRPr lang="ru-RU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полученные </a:t>
            </a:r>
            <a:r>
              <a:rPr lang="ru-RU" sz="2400" dirty="0"/>
              <a:t>в отчетном периоде доходы по предыдущему месту работы,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от </a:t>
            </a:r>
            <a:r>
              <a:rPr lang="ru-RU" sz="2400" dirty="0"/>
              <a:t>работы по совместительству и договорам гражданско-правового характера;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не включенные в справку 2-НДФЛ пособия по временной нетрудоспособности, выплаченные за счет средств ФСС РФ, либо указывают сумму </a:t>
            </a:r>
            <a:r>
              <a:rPr lang="ru-RU" sz="2400" dirty="0"/>
              <a:t>пособия за вычетом налога, отражаемую в личном кабинете;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денежные </a:t>
            </a:r>
            <a:r>
              <a:rPr lang="ru-RU" sz="2400" dirty="0"/>
              <a:t>средства, полученные в порядке дарения или наследования</a:t>
            </a:r>
            <a:r>
              <a:rPr lang="ru-RU" sz="2400" dirty="0" smtClean="0"/>
              <a:t>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доходы </a:t>
            </a:r>
            <a:r>
              <a:rPr lang="ru-RU" sz="2400" dirty="0"/>
              <a:t>от продажи </a:t>
            </a:r>
            <a:r>
              <a:rPr lang="ru-RU" sz="2400" dirty="0" smtClean="0"/>
              <a:t>автомобиля;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выплаты </a:t>
            </a:r>
            <a:r>
              <a:rPr lang="ru-RU" sz="2400" dirty="0"/>
              <a:t>по договорам страхования; </a:t>
            </a:r>
            <a:r>
              <a:rPr lang="ru-RU" sz="2400" dirty="0" smtClean="0"/>
              <a:t>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материальная </a:t>
            </a:r>
            <a:r>
              <a:rPr lang="ru-RU" sz="2400" dirty="0"/>
              <a:t>помощь</a:t>
            </a:r>
          </a:p>
        </p:txBody>
      </p:sp>
    </p:spTree>
    <p:extLst>
      <p:ext uri="{BB962C8B-B14F-4D97-AF65-F5344CB8AC3E}">
        <p14:creationId xmlns:p14="http://schemas.microsoft.com/office/powerpoint/2010/main" val="253396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31</a:t>
            </a:fld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619375" y="4657725"/>
            <a:ext cx="985837" cy="123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235545" y="3563640"/>
            <a:ext cx="161841" cy="190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1430255" y="216470"/>
            <a:ext cx="10403790" cy="679831"/>
            <a:chOff x="1439586" y="5969298"/>
            <a:chExt cx="10403790" cy="679831"/>
          </a:xfrm>
        </p:grpSpPr>
        <p:sp>
          <p:nvSpPr>
            <p:cNvPr id="36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38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9" name="Группа 38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4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1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8" t="10455" r="24276" b="39311"/>
          <a:stretch/>
        </p:blipFill>
        <p:spPr bwMode="auto">
          <a:xfrm>
            <a:off x="159117" y="1095661"/>
            <a:ext cx="8858235" cy="5260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22732" y="896301"/>
            <a:ext cx="2485697" cy="646331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При отсутствии</a:t>
            </a:r>
          </a:p>
          <a:p>
            <a:r>
              <a:rPr lang="ru-RU" dirty="0"/>
              <a:t>правовых оснований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560786" y="1211556"/>
            <a:ext cx="4261947" cy="47535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9117" y="1481076"/>
            <a:ext cx="756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017351" y="896301"/>
            <a:ext cx="3036755" cy="52629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1148F7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Данный раздел </a:t>
            </a:r>
            <a:r>
              <a:rPr lang="ru-RU" sz="1600" dirty="0" smtClean="0"/>
              <a:t>справки </a:t>
            </a:r>
            <a:r>
              <a:rPr lang="ru-RU" sz="1600" b="1" u="sng" dirty="0" smtClean="0"/>
              <a:t>заполняется </a:t>
            </a:r>
            <a:r>
              <a:rPr lang="ru-RU" sz="1600" b="1" u="sng" dirty="0"/>
              <a:t>только в </a:t>
            </a:r>
            <a:r>
              <a:rPr lang="ru-RU" sz="1600" b="1" u="sng" dirty="0" smtClean="0"/>
              <a:t>том случае</a:t>
            </a:r>
            <a:r>
              <a:rPr lang="ru-RU" sz="1600" b="1" u="sng" dirty="0"/>
              <a:t>, если в отчетном </a:t>
            </a:r>
            <a:r>
              <a:rPr lang="ru-RU" sz="1600" b="1" u="sng" dirty="0" smtClean="0"/>
              <a:t>периоде </a:t>
            </a:r>
            <a:r>
              <a:rPr lang="ru-RU" sz="1600" dirty="0" smtClean="0"/>
              <a:t>государственным служащим (сотрудником</a:t>
            </a:r>
            <a:r>
              <a:rPr lang="ru-RU" sz="1600" dirty="0"/>
              <a:t>), его </a:t>
            </a:r>
            <a:r>
              <a:rPr lang="ru-RU" sz="1600" dirty="0" smtClean="0"/>
              <a:t>супругой (</a:t>
            </a:r>
            <a:r>
              <a:rPr lang="ru-RU" sz="1600" dirty="0"/>
              <a:t>супругом) </a:t>
            </a:r>
            <a:r>
              <a:rPr lang="ru-RU" sz="1600" dirty="0" smtClean="0"/>
              <a:t>и несовершеннолетними детьми совершена </a:t>
            </a:r>
            <a:r>
              <a:rPr lang="ru-RU" sz="1600" dirty="0"/>
              <a:t>сделка (сделки</a:t>
            </a:r>
            <a:r>
              <a:rPr lang="ru-RU" sz="1600" dirty="0" smtClean="0"/>
              <a:t>) по приобретению земельного участка</a:t>
            </a:r>
            <a:r>
              <a:rPr lang="ru-RU" sz="1600" dirty="0"/>
              <a:t>, другого </a:t>
            </a:r>
            <a:r>
              <a:rPr lang="ru-RU" sz="1600" dirty="0" smtClean="0"/>
              <a:t>объекта недвижимости</a:t>
            </a:r>
            <a:r>
              <a:rPr lang="ru-RU" sz="1600" dirty="0"/>
              <a:t>, </a:t>
            </a:r>
            <a:r>
              <a:rPr lang="ru-RU" sz="1600" dirty="0" smtClean="0"/>
              <a:t>транспортного средства</a:t>
            </a:r>
            <a:r>
              <a:rPr lang="ru-RU" sz="1600" dirty="0"/>
              <a:t>, и </a:t>
            </a:r>
            <a:r>
              <a:rPr lang="ru-RU" sz="1600" b="1" u="sng" dirty="0"/>
              <a:t>сумма такой </a:t>
            </a:r>
            <a:r>
              <a:rPr lang="ru-RU" sz="1600" b="1" u="sng" dirty="0" smtClean="0"/>
              <a:t>сделки или </a:t>
            </a:r>
            <a:r>
              <a:rPr lang="ru-RU" sz="1600" b="1" u="sng" dirty="0"/>
              <a:t>общая сумма </a:t>
            </a:r>
            <a:r>
              <a:rPr lang="ru-RU" sz="1600" b="1" u="sng" dirty="0" smtClean="0"/>
              <a:t>совершенных сделок </a:t>
            </a:r>
            <a:r>
              <a:rPr lang="ru-RU" sz="1600" b="1" u="sng" dirty="0"/>
              <a:t>превышает </a:t>
            </a:r>
            <a:r>
              <a:rPr lang="ru-RU" sz="1600" b="1" u="sng" dirty="0" smtClean="0"/>
              <a:t>общий доход </a:t>
            </a:r>
            <a:r>
              <a:rPr lang="ru-RU" sz="1600" b="1" u="sng" dirty="0"/>
              <a:t>данного лица и </a:t>
            </a:r>
            <a:r>
              <a:rPr lang="ru-RU" sz="1600" b="1" u="sng" dirty="0" smtClean="0"/>
              <a:t>его супруги </a:t>
            </a:r>
            <a:r>
              <a:rPr lang="ru-RU" sz="1600" b="1" u="sng" dirty="0"/>
              <a:t>(супруга) за </a:t>
            </a:r>
            <a:r>
              <a:rPr lang="ru-RU" sz="1600" b="1" u="sng" dirty="0" smtClean="0"/>
              <a:t>три последних </a:t>
            </a:r>
            <a:r>
              <a:rPr lang="ru-RU" sz="1600" b="1" u="sng" dirty="0"/>
              <a:t>года</a:t>
            </a:r>
            <a:r>
              <a:rPr lang="ru-RU" sz="1600" b="1" u="sng" dirty="0" smtClean="0"/>
              <a:t>, предшествующих отчетному периоду.</a:t>
            </a:r>
          </a:p>
          <a:p>
            <a:pPr algn="just"/>
            <a:r>
              <a:rPr lang="ru-RU" sz="1600" b="1" u="sng" dirty="0" smtClean="0"/>
              <a:t>(за 2020, 2021 и 2022 годы)</a:t>
            </a:r>
            <a:endParaRPr lang="ru-RU" sz="1600" b="1" u="sng" dirty="0"/>
          </a:p>
        </p:txBody>
      </p:sp>
    </p:spTree>
    <p:extLst>
      <p:ext uri="{BB962C8B-B14F-4D97-AF65-F5344CB8AC3E}">
        <p14:creationId xmlns:p14="http://schemas.microsoft.com/office/powerpoint/2010/main" val="129647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32</a:t>
            </a:fld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619375" y="4657725"/>
            <a:ext cx="985837" cy="123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235545" y="3563640"/>
            <a:ext cx="161841" cy="190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1430255" y="216470"/>
            <a:ext cx="10403790" cy="679831"/>
            <a:chOff x="1439586" y="5969298"/>
            <a:chExt cx="10403790" cy="679831"/>
          </a:xfrm>
        </p:grpSpPr>
        <p:sp>
          <p:nvSpPr>
            <p:cNvPr id="36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38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9" name="Группа 38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4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1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1" t="10456" r="793" b="36920"/>
          <a:stretch/>
        </p:blipFill>
        <p:spPr bwMode="auto">
          <a:xfrm>
            <a:off x="0" y="757764"/>
            <a:ext cx="11645214" cy="485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46051" y="388432"/>
            <a:ext cx="6865052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1148F7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При наличии в собственности жилого </a:t>
            </a:r>
            <a:r>
              <a:rPr lang="ru-RU" sz="1600" dirty="0" smtClean="0"/>
              <a:t>дома, дачного </a:t>
            </a:r>
            <a:r>
              <a:rPr lang="ru-RU" sz="1600" dirty="0"/>
              <a:t>или садового дома </a:t>
            </a:r>
            <a:r>
              <a:rPr lang="ru-RU" sz="1600" dirty="0" smtClean="0"/>
              <a:t>указывается земельный </a:t>
            </a:r>
            <a:r>
              <a:rPr lang="ru-RU" sz="1600" dirty="0"/>
              <a:t>участок, на котором </a:t>
            </a:r>
            <a:r>
              <a:rPr lang="ru-RU" sz="1600" dirty="0" smtClean="0"/>
              <a:t>находится данный </a:t>
            </a:r>
            <a:r>
              <a:rPr lang="ru-RU" sz="1600" dirty="0"/>
              <a:t>объект недвижимости (либо в </a:t>
            </a:r>
            <a:r>
              <a:rPr lang="ru-RU" sz="1600" dirty="0" smtClean="0"/>
              <a:t>раздел 3.1</a:t>
            </a:r>
            <a:r>
              <a:rPr lang="ru-RU" sz="1600" dirty="0"/>
              <a:t>. либо 6.1.)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23793" y="5182854"/>
            <a:ext cx="6521421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1148F7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Для каждого объекта указываются </a:t>
            </a:r>
            <a:r>
              <a:rPr lang="ru-RU" sz="1600" dirty="0" smtClean="0"/>
              <a:t>реквизиты свидетельства </a:t>
            </a:r>
            <a:r>
              <a:rPr lang="ru-RU" sz="1600" dirty="0"/>
              <a:t>о государственной </a:t>
            </a:r>
            <a:r>
              <a:rPr lang="ru-RU" sz="1600" dirty="0" smtClean="0"/>
              <a:t>регистрации права собственности и/или </a:t>
            </a:r>
            <a:r>
              <a:rPr lang="ru-RU" sz="1600" dirty="0"/>
              <a:t>регистрационный номер и дата записи </a:t>
            </a:r>
            <a:r>
              <a:rPr lang="ru-RU" sz="1600" dirty="0" smtClean="0"/>
              <a:t>в ЕГРН </a:t>
            </a:r>
            <a:r>
              <a:rPr lang="ru-RU" sz="1600" dirty="0"/>
              <a:t>+ реквизиты </a:t>
            </a:r>
            <a:r>
              <a:rPr lang="ru-RU" sz="1600" dirty="0" smtClean="0"/>
              <a:t>документа-основания приобретения </a:t>
            </a:r>
            <a:r>
              <a:rPr lang="ru-RU" sz="1600" dirty="0"/>
              <a:t>права собственности (</a:t>
            </a:r>
            <a:r>
              <a:rPr lang="ru-RU" sz="1600" dirty="0" smtClean="0"/>
              <a:t>договор купли </a:t>
            </a:r>
            <a:r>
              <a:rPr lang="ru-RU" sz="1600" dirty="0"/>
              <a:t>продажи, договор мены, </a:t>
            </a:r>
            <a:r>
              <a:rPr lang="ru-RU" sz="1600" dirty="0" smtClean="0"/>
              <a:t>свидетельство </a:t>
            </a:r>
            <a:br>
              <a:rPr lang="ru-RU" sz="1600" dirty="0" smtClean="0"/>
            </a:br>
            <a:r>
              <a:rPr lang="ru-RU" sz="1600" dirty="0" smtClean="0"/>
              <a:t>о </a:t>
            </a:r>
            <a:r>
              <a:rPr lang="ru-RU" sz="1600" dirty="0"/>
              <a:t>праве на наследство, решение суда и др.). 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10263352" y="4657725"/>
            <a:ext cx="0" cy="52043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11336621" y="3405352"/>
            <a:ext cx="0" cy="177750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1765738" y="1127096"/>
            <a:ext cx="1380313" cy="49675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1430256" y="1127096"/>
            <a:ext cx="2174956" cy="205942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94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33</a:t>
            </a:fld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619375" y="4657725"/>
            <a:ext cx="985837" cy="123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235545" y="3563640"/>
            <a:ext cx="161841" cy="190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1430255" y="216470"/>
            <a:ext cx="10403790" cy="679831"/>
            <a:chOff x="1439586" y="5969298"/>
            <a:chExt cx="10403790" cy="679831"/>
          </a:xfrm>
        </p:grpSpPr>
        <p:sp>
          <p:nvSpPr>
            <p:cNvPr id="36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38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9" name="Группа 38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4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1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2" name="Прямоугольник 11"/>
          <p:cNvSpPr/>
          <p:nvPr/>
        </p:nvSpPr>
        <p:spPr>
          <a:xfrm>
            <a:off x="371475" y="357692"/>
            <a:ext cx="11462570" cy="107721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Типичные ошибки при заполнении </a:t>
            </a:r>
            <a:br>
              <a:rPr lang="ru-RU" sz="3200" b="1" dirty="0" smtClean="0"/>
            </a:br>
            <a:r>
              <a:rPr lang="ru-RU" sz="3200" b="1" dirty="0" smtClean="0"/>
              <a:t>Раздела 3.1 Справки о доходах</a:t>
            </a:r>
            <a:endParaRPr lang="ru-RU" sz="3200" b="1" dirty="0"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4793" y="1592633"/>
            <a:ext cx="114392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1. Не </a:t>
            </a:r>
            <a:r>
              <a:rPr lang="ru-RU" sz="2400" dirty="0"/>
              <a:t>отражается информация о земельном участке, на котором расположен </a:t>
            </a:r>
            <a:r>
              <a:rPr lang="ru-RU" sz="2400" dirty="0" smtClean="0"/>
              <a:t>объект недвижимого </a:t>
            </a:r>
            <a:r>
              <a:rPr lang="ru-RU" sz="2400" dirty="0"/>
              <a:t>имущества, находящийся в собственности. При наличии в </a:t>
            </a:r>
            <a:r>
              <a:rPr lang="ru-RU" sz="2400" dirty="0" smtClean="0"/>
              <a:t>собственности жилого</a:t>
            </a:r>
            <a:r>
              <a:rPr lang="ru-RU" sz="2400" dirty="0"/>
              <a:t>, садового дома или являющегося обособленным строением гаража, </a:t>
            </a:r>
            <a:r>
              <a:rPr lang="ru-RU" sz="2400" dirty="0" smtClean="0"/>
              <a:t>информация о </a:t>
            </a:r>
            <a:r>
              <a:rPr lang="ru-RU" sz="2400" dirty="0"/>
              <a:t>которых отражается в подразделе 3.1 «Недвижимое имущество», </a:t>
            </a:r>
            <a:r>
              <a:rPr lang="ru-RU" sz="2400" dirty="0" smtClean="0"/>
              <a:t>информация о </a:t>
            </a:r>
            <a:r>
              <a:rPr lang="ru-RU" sz="2400" dirty="0"/>
              <a:t>земельном участке, на котором расположен соответствующий объект </a:t>
            </a:r>
            <a:r>
              <a:rPr lang="ru-RU" sz="2400" dirty="0" smtClean="0"/>
              <a:t>недвижимого имущества</a:t>
            </a:r>
            <a:r>
              <a:rPr lang="ru-RU" sz="2400" dirty="0"/>
              <a:t>, подлежит указанию в разделе 3.1 «Сведения об имуществе» или 6.1 «</a:t>
            </a:r>
            <a:r>
              <a:rPr lang="ru-RU" sz="2400" dirty="0" smtClean="0"/>
              <a:t>Объекты недвижимого </a:t>
            </a:r>
            <a:r>
              <a:rPr lang="ru-RU" sz="2400" dirty="0"/>
              <a:t>имущества, находящиеся в пользовании» (в зависимости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от наличия зарегистрированного </a:t>
            </a:r>
            <a:r>
              <a:rPr lang="ru-RU" sz="2400" dirty="0"/>
              <a:t>права собственности).</a:t>
            </a:r>
          </a:p>
          <a:p>
            <a:pPr algn="just"/>
            <a:r>
              <a:rPr lang="ru-RU" sz="2400" dirty="0"/>
              <a:t>2. Некорректно указываются точное местонахождение (адрес) объекта </a:t>
            </a:r>
            <a:r>
              <a:rPr lang="ru-RU" sz="2400" dirty="0" smtClean="0"/>
              <a:t>недвижимого имущества </a:t>
            </a:r>
            <a:r>
              <a:rPr lang="ru-RU" sz="2400" dirty="0"/>
              <a:t>и площадь объектов недвижимого имущества.</a:t>
            </a:r>
          </a:p>
          <a:p>
            <a:pPr algn="just"/>
            <a:r>
              <a:rPr lang="ru-RU" sz="2400" dirty="0"/>
              <a:t>3. Не указываются/неверно указываются реквизиты </a:t>
            </a:r>
            <a:r>
              <a:rPr lang="ru-RU" sz="2400" dirty="0" smtClean="0"/>
              <a:t>документов</a:t>
            </a:r>
            <a:r>
              <a:rPr lang="ru-RU" sz="2400" dirty="0"/>
              <a:t>, являющихся </a:t>
            </a:r>
            <a:r>
              <a:rPr lang="ru-RU" sz="2400" dirty="0" smtClean="0"/>
              <a:t>основанием приобретения </a:t>
            </a:r>
            <a:r>
              <a:rPr lang="ru-RU" sz="2400" dirty="0"/>
              <a:t>(возникновения права собственности</a:t>
            </a:r>
            <a:r>
              <a:rPr lang="ru-RU" sz="24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3364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34</a:t>
            </a:fld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619375" y="4657725"/>
            <a:ext cx="985837" cy="123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235545" y="3563640"/>
            <a:ext cx="161841" cy="190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1430255" y="216470"/>
            <a:ext cx="10403790" cy="679831"/>
            <a:chOff x="1439586" y="5969298"/>
            <a:chExt cx="10403790" cy="679831"/>
          </a:xfrm>
        </p:grpSpPr>
        <p:sp>
          <p:nvSpPr>
            <p:cNvPr id="36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38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9" name="Группа 38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4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1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8" t="10455" r="10517" b="39126"/>
          <a:stretch/>
        </p:blipFill>
        <p:spPr bwMode="auto">
          <a:xfrm>
            <a:off x="283778" y="492777"/>
            <a:ext cx="9348951" cy="4322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2721" y="4998772"/>
            <a:ext cx="11251324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1148F7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Указанию подлежат транспортные средства не </a:t>
            </a:r>
            <a:r>
              <a:rPr lang="ru-RU" dirty="0" smtClean="0"/>
              <a:t>зависимо от </a:t>
            </a:r>
            <a:r>
              <a:rPr lang="ru-RU" dirty="0"/>
              <a:t>того, когда они были зарегистрированы (</a:t>
            </a:r>
            <a:r>
              <a:rPr lang="ru-RU" dirty="0" smtClean="0"/>
              <a:t>поставлены на </a:t>
            </a:r>
            <a:r>
              <a:rPr lang="ru-RU" dirty="0"/>
              <a:t>учет</a:t>
            </a:r>
            <a:r>
              <a:rPr lang="ru-RU" dirty="0" smtClean="0"/>
              <a:t>). Право </a:t>
            </a:r>
            <a:r>
              <a:rPr lang="ru-RU" dirty="0"/>
              <a:t>собственности на автомобиль возникает с </a:t>
            </a:r>
            <a:r>
              <a:rPr lang="ru-RU" dirty="0" smtClean="0"/>
              <a:t>момента передачи </a:t>
            </a:r>
            <a:r>
              <a:rPr lang="ru-RU" dirty="0"/>
              <a:t>его новому собственнику на основании </a:t>
            </a:r>
            <a:r>
              <a:rPr lang="ru-RU" dirty="0" smtClean="0"/>
              <a:t>договора купли-продажи</a:t>
            </a:r>
            <a:r>
              <a:rPr lang="ru-RU" dirty="0"/>
              <a:t>, мены, дарения или иной </a:t>
            </a:r>
            <a:r>
              <a:rPr lang="ru-RU" dirty="0" smtClean="0"/>
              <a:t>сделки об </a:t>
            </a:r>
            <a:r>
              <a:rPr lang="ru-RU" dirty="0"/>
              <a:t>отчуждении.</a:t>
            </a:r>
          </a:p>
        </p:txBody>
      </p:sp>
    </p:spTree>
    <p:extLst>
      <p:ext uri="{BB962C8B-B14F-4D97-AF65-F5344CB8AC3E}">
        <p14:creationId xmlns:p14="http://schemas.microsoft.com/office/powerpoint/2010/main" val="186374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32" y="576565"/>
            <a:ext cx="7802645" cy="284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619375" y="4657725"/>
            <a:ext cx="985837" cy="123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235545" y="3563640"/>
            <a:ext cx="161841" cy="190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1430255" y="216470"/>
            <a:ext cx="10403790" cy="679831"/>
            <a:chOff x="1439586" y="5969298"/>
            <a:chExt cx="10403790" cy="679831"/>
          </a:xfrm>
        </p:grpSpPr>
        <p:sp>
          <p:nvSpPr>
            <p:cNvPr id="36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38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9" name="Группа 38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4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1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2" name="Прямоугольник 1"/>
          <p:cNvSpPr/>
          <p:nvPr/>
        </p:nvSpPr>
        <p:spPr>
          <a:xfrm>
            <a:off x="7945821" y="842500"/>
            <a:ext cx="3888224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1148F7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Заполняется только в случае, если общая </a:t>
            </a:r>
            <a:r>
              <a:rPr lang="ru-RU" dirty="0" smtClean="0"/>
              <a:t>сумма поступлений </a:t>
            </a:r>
            <a:r>
              <a:rPr lang="ru-RU" dirty="0"/>
              <a:t>за отчетный период превышает </a:t>
            </a:r>
            <a:r>
              <a:rPr lang="ru-RU" dirty="0" smtClean="0"/>
              <a:t>общий доход </a:t>
            </a:r>
            <a:r>
              <a:rPr lang="ru-RU" dirty="0"/>
              <a:t>служащего и его супруги (супруга) за </a:t>
            </a:r>
            <a:r>
              <a:rPr lang="ru-RU" dirty="0" smtClean="0"/>
              <a:t>отчетный период </a:t>
            </a:r>
            <a:r>
              <a:rPr lang="ru-RU" dirty="0"/>
              <a:t>и два предшествующих года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0020" y="896301"/>
            <a:ext cx="6198794" cy="42800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6668815" y="1063005"/>
            <a:ext cx="1277006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04497" y="3753804"/>
            <a:ext cx="4493172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1148F7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Отражается </a:t>
            </a:r>
            <a:r>
              <a:rPr lang="ru-RU" dirty="0" smtClean="0"/>
              <a:t>информация обо </a:t>
            </a:r>
            <a:r>
              <a:rPr lang="ru-RU" dirty="0"/>
              <a:t>всех счетах, </a:t>
            </a:r>
            <a:r>
              <a:rPr lang="ru-RU" dirty="0" smtClean="0"/>
              <a:t>открытых по </a:t>
            </a:r>
            <a:r>
              <a:rPr lang="ru-RU" dirty="0"/>
              <a:t>состоянию на </a:t>
            </a:r>
            <a:r>
              <a:rPr lang="ru-RU" dirty="0" smtClean="0"/>
              <a:t>отчетную дату</a:t>
            </a:r>
            <a:r>
              <a:rPr lang="ru-RU" dirty="0"/>
              <a:t>, в том числе </a:t>
            </a:r>
            <a:r>
              <a:rPr lang="ru-RU" dirty="0" smtClean="0"/>
              <a:t>для погашения </a:t>
            </a:r>
            <a:r>
              <a:rPr lang="ru-RU" dirty="0"/>
              <a:t>кредита и </a:t>
            </a:r>
            <a:r>
              <a:rPr lang="ru-RU" dirty="0" smtClean="0"/>
              <a:t>счетах кредитных карт, а также с нулевым остатком!</a:t>
            </a:r>
            <a:endParaRPr lang="ru-RU" dirty="0"/>
          </a:p>
        </p:txBody>
      </p:sp>
      <p:sp>
        <p:nvSpPr>
          <p:cNvPr id="5" name="Умножение 4"/>
          <p:cNvSpPr/>
          <p:nvPr/>
        </p:nvSpPr>
        <p:spPr>
          <a:xfrm>
            <a:off x="321632" y="896301"/>
            <a:ext cx="182865" cy="286113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t="8198" r="4135" b="11657"/>
          <a:stretch/>
        </p:blipFill>
        <p:spPr bwMode="auto">
          <a:xfrm>
            <a:off x="5397386" y="3200400"/>
            <a:ext cx="6118721" cy="3620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628290" y="5231132"/>
            <a:ext cx="6038193" cy="12484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9915589" y="2873825"/>
            <a:ext cx="0" cy="2357307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15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1" b="2898"/>
          <a:stretch/>
        </p:blipFill>
        <p:spPr>
          <a:xfrm>
            <a:off x="273643" y="1443481"/>
            <a:ext cx="5368621" cy="4375097"/>
          </a:xfrm>
          <a:solidFill>
            <a:schemeClr val="bg1"/>
          </a:solidFill>
        </p:spPr>
      </p:pic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36</a:t>
            </a:fld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619375" y="4657725"/>
            <a:ext cx="985837" cy="123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235545" y="3563640"/>
            <a:ext cx="161841" cy="190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>
            <a:stCxn id="13" idx="4"/>
          </p:cNvCxnSpPr>
          <p:nvPr/>
        </p:nvCxnSpPr>
        <p:spPr>
          <a:xfrm flipH="1">
            <a:off x="5416987" y="1134247"/>
            <a:ext cx="610329" cy="8375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5" name="Группа 34"/>
          <p:cNvGrpSpPr/>
          <p:nvPr/>
        </p:nvGrpSpPr>
        <p:grpSpPr>
          <a:xfrm>
            <a:off x="1430255" y="216470"/>
            <a:ext cx="10403790" cy="679831"/>
            <a:chOff x="1439586" y="5969298"/>
            <a:chExt cx="10403790" cy="679831"/>
          </a:xfrm>
        </p:grpSpPr>
        <p:sp>
          <p:nvSpPr>
            <p:cNvPr id="36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38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9" name="Группа 38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4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1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2" name="TextBox 11"/>
          <p:cNvSpPr txBox="1"/>
          <p:nvPr/>
        </p:nvSpPr>
        <p:spPr>
          <a:xfrm>
            <a:off x="5870863" y="7931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E1002B"/>
                </a:solidFill>
              </a:rPr>
              <a:t>1</a:t>
            </a:r>
            <a:endParaRPr lang="ru-RU" dirty="0">
              <a:solidFill>
                <a:srgbClr val="E1002B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870863" y="821341"/>
            <a:ext cx="312906" cy="312906"/>
          </a:xfrm>
          <a:prstGeom prst="ellipse">
            <a:avLst/>
          </a:prstGeom>
          <a:noFill/>
          <a:ln>
            <a:solidFill>
              <a:srgbClr val="E1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" t="1933" r="1244" b="43670"/>
          <a:stretch/>
        </p:blipFill>
        <p:spPr>
          <a:xfrm>
            <a:off x="5870863" y="1533961"/>
            <a:ext cx="6006749" cy="25489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863" y="4320614"/>
            <a:ext cx="6083538" cy="1465266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5962987" y="5126399"/>
            <a:ext cx="3766229" cy="13141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 стрелкой 46"/>
          <p:cNvCxnSpPr/>
          <p:nvPr/>
        </p:nvCxnSpPr>
        <p:spPr>
          <a:xfrm flipH="1">
            <a:off x="7104889" y="977794"/>
            <a:ext cx="610329" cy="8375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7592335" y="626511"/>
            <a:ext cx="2837001" cy="35128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7557223" y="626511"/>
            <a:ext cx="3281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E1002B"/>
                </a:solidFill>
              </a:rPr>
              <a:t>2.</a:t>
            </a:r>
            <a:r>
              <a:rPr lang="ru-RU" sz="1400" dirty="0" smtClean="0"/>
              <a:t> Указать наименование банка</a:t>
            </a:r>
            <a:endParaRPr lang="ru-RU" sz="1400" dirty="0"/>
          </a:p>
        </p:txBody>
      </p:sp>
      <p:cxnSp>
        <p:nvCxnSpPr>
          <p:cNvPr id="50" name="Прямая со стрелкой 49"/>
          <p:cNvCxnSpPr>
            <a:stCxn id="53" idx="1"/>
          </p:cNvCxnSpPr>
          <p:nvPr/>
        </p:nvCxnSpPr>
        <p:spPr>
          <a:xfrm flipH="1" flipV="1">
            <a:off x="6718320" y="5270862"/>
            <a:ext cx="737416" cy="4287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3" name="Скругленный прямоугольник 52"/>
          <p:cNvSpPr/>
          <p:nvPr/>
        </p:nvSpPr>
        <p:spPr>
          <a:xfrm>
            <a:off x="7455736" y="5523982"/>
            <a:ext cx="1555099" cy="35128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7557223" y="5514957"/>
            <a:ext cx="2587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E1002B"/>
                </a:solidFill>
              </a:rPr>
              <a:t>3</a:t>
            </a:r>
            <a:r>
              <a:rPr lang="ru-RU" sz="1600" dirty="0" smtClean="0"/>
              <a:t>. Выбрать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3829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37</a:t>
            </a:fld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619375" y="4657725"/>
            <a:ext cx="985837" cy="123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235545" y="3563640"/>
            <a:ext cx="161841" cy="190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1430255" y="216470"/>
            <a:ext cx="10403790" cy="679831"/>
            <a:chOff x="1439586" y="5969298"/>
            <a:chExt cx="10403790" cy="679831"/>
          </a:xfrm>
        </p:grpSpPr>
        <p:sp>
          <p:nvSpPr>
            <p:cNvPr id="36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38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9" name="Группа 38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4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1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2" name="Прямоугольник 11"/>
          <p:cNvSpPr/>
          <p:nvPr/>
        </p:nvSpPr>
        <p:spPr>
          <a:xfrm>
            <a:off x="371475" y="357692"/>
            <a:ext cx="11462570" cy="107721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Типичные ошибки при заполнении </a:t>
            </a:r>
            <a:br>
              <a:rPr lang="ru-RU" sz="3200" b="1" dirty="0" smtClean="0"/>
            </a:br>
            <a:r>
              <a:rPr lang="ru-RU" sz="3200" b="1" dirty="0" smtClean="0"/>
              <a:t>Раздела 4. Справки о доходах</a:t>
            </a:r>
            <a:endParaRPr lang="ru-RU" sz="3200" b="1" dirty="0"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1475" y="1434910"/>
            <a:ext cx="1182052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900" dirty="0" smtClean="0"/>
              <a:t>Указываются </a:t>
            </a:r>
            <a:r>
              <a:rPr lang="ru-RU" sz="1900" dirty="0"/>
              <a:t>не все счета в банках, открытые по состоянию на отчетную дату. </a:t>
            </a:r>
            <a:endParaRPr lang="ru-RU" sz="1900" dirty="0" smtClean="0"/>
          </a:p>
          <a:p>
            <a:pPr algn="just"/>
            <a:r>
              <a:rPr lang="ru-RU" sz="1900" dirty="0" smtClean="0"/>
              <a:t>Информация должна </a:t>
            </a:r>
            <a:r>
              <a:rPr lang="ru-RU" sz="1900" dirty="0"/>
              <a:t>быть отражена обо всех счетах, открытых по состоянию на отчетную дату, </a:t>
            </a:r>
            <a:r>
              <a:rPr lang="ru-RU" sz="1900" dirty="0" smtClean="0"/>
              <a:t>вне зависимости </a:t>
            </a:r>
            <a:r>
              <a:rPr lang="ru-RU" sz="1900" dirty="0"/>
              <a:t>от даты и цели их открытия, цели использования, в том числе: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900" dirty="0" smtClean="0"/>
              <a:t> </a:t>
            </a:r>
            <a:r>
              <a:rPr lang="ru-RU" sz="1900" dirty="0"/>
              <a:t>счета, на которых находятся денежные средства, принадлежащие служащему, члену его семьи (в том</a:t>
            </a:r>
          </a:p>
          <a:p>
            <a:pPr algn="just"/>
            <a:r>
              <a:rPr lang="ru-RU" sz="1900" dirty="0"/>
              <a:t>числе индивидуальный инвестиционный счет);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900" dirty="0" smtClean="0"/>
              <a:t> </a:t>
            </a:r>
            <a:r>
              <a:rPr lang="ru-RU" sz="1900" dirty="0"/>
              <a:t>счета с нулевым остатком на 31 декабря отчетного года (отчетную дату);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900" dirty="0" smtClean="0"/>
              <a:t> </a:t>
            </a:r>
            <a:r>
              <a:rPr lang="ru-RU" sz="1900" dirty="0"/>
              <a:t>счета, открытые для погашения кредита;</a:t>
            </a:r>
          </a:p>
          <a:p>
            <a:pPr algn="just"/>
            <a:r>
              <a:rPr lang="ru-RU" sz="1900" dirty="0" smtClean="0"/>
              <a:t>Подлежит </a:t>
            </a:r>
            <a:r>
              <a:rPr lang="ru-RU" sz="1900" dirty="0"/>
              <a:t>указанию информация о счетах пластиковых карт даже в случаях: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900" dirty="0" smtClean="0"/>
              <a:t> </a:t>
            </a:r>
            <a:r>
              <a:rPr lang="ru-RU" sz="1900" dirty="0"/>
              <a:t>окончания срока действия этих карт (их блокировки), если счет данной карты не был закрыт </a:t>
            </a:r>
            <a:r>
              <a:rPr lang="ru-RU" sz="1900" dirty="0" smtClean="0"/>
              <a:t>банком или </a:t>
            </a:r>
            <a:r>
              <a:rPr lang="ru-RU" sz="1900" dirty="0"/>
              <a:t>иной кредитной организацией по письменному заявлению держателя </a:t>
            </a:r>
            <a:r>
              <a:rPr lang="ru-RU" sz="1900" dirty="0" smtClean="0"/>
              <a:t>карты;</a:t>
            </a:r>
            <a:endParaRPr lang="ru-RU" sz="19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900" dirty="0" smtClean="0"/>
              <a:t>отзыва </a:t>
            </a:r>
            <a:r>
              <a:rPr lang="ru-RU" sz="1900" dirty="0"/>
              <a:t>лицензии у кредитной организации.</a:t>
            </a:r>
          </a:p>
          <a:p>
            <a:pPr algn="just"/>
            <a:r>
              <a:rPr lang="ru-RU" sz="1900" dirty="0"/>
              <a:t>2. Некорректно указываются дата открытия счета и остаток денежных средств на нем.</a:t>
            </a:r>
          </a:p>
          <a:p>
            <a:pPr algn="just"/>
            <a:r>
              <a:rPr lang="ru-RU" sz="1900" dirty="0" smtClean="0"/>
              <a:t>3</a:t>
            </a:r>
            <a:r>
              <a:rPr lang="ru-RU" sz="1900" dirty="0"/>
              <a:t>. Заполняется графа «Сумма поступивших на счет денежных средств» при отсутствии оснований.</a:t>
            </a:r>
          </a:p>
          <a:p>
            <a:pPr algn="just"/>
            <a:r>
              <a:rPr lang="ru-RU" sz="1900" dirty="0"/>
              <a:t>Данная графа заполоняется только в случае, если общая сумма денежных поступлений на </a:t>
            </a:r>
            <a:r>
              <a:rPr lang="ru-RU" sz="1900" dirty="0" smtClean="0"/>
              <a:t>отдельный счет </a:t>
            </a:r>
            <a:r>
              <a:rPr lang="ru-RU" sz="1900" dirty="0"/>
              <a:t>за отчетный период превышает общий доход служащего и его супруги (супруга) за </a:t>
            </a:r>
            <a:r>
              <a:rPr lang="ru-RU" sz="1900" dirty="0" smtClean="0"/>
              <a:t>отчетный период </a:t>
            </a:r>
            <a:r>
              <a:rPr lang="ru-RU" sz="1900" dirty="0"/>
              <a:t>и два </a:t>
            </a:r>
            <a:r>
              <a:rPr lang="ru-RU" sz="1900" dirty="0" smtClean="0"/>
              <a:t>предшествующих </a:t>
            </a:r>
            <a:r>
              <a:rPr lang="ru-RU" sz="1900" dirty="0"/>
              <a:t>года (при указанных обстоятельствах прикладываются выписки </a:t>
            </a:r>
            <a:r>
              <a:rPr lang="ru-RU" sz="1900" dirty="0" smtClean="0"/>
              <a:t>о движении </a:t>
            </a:r>
            <a:r>
              <a:rPr lang="ru-RU" sz="1900" dirty="0"/>
              <a:t>денежных средств по данному </a:t>
            </a:r>
            <a:r>
              <a:rPr lang="ru-RU" sz="1900" dirty="0" smtClean="0"/>
              <a:t>счету).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69731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38</a:t>
            </a:fld>
            <a:endParaRPr lang="ru-RU" dirty="0"/>
          </a:p>
        </p:txBody>
      </p:sp>
      <p:grpSp>
        <p:nvGrpSpPr>
          <p:cNvPr id="35" name="Группа 34"/>
          <p:cNvGrpSpPr/>
          <p:nvPr/>
        </p:nvGrpSpPr>
        <p:grpSpPr>
          <a:xfrm>
            <a:off x="1430255" y="216470"/>
            <a:ext cx="10403790" cy="679831"/>
            <a:chOff x="1439586" y="5969298"/>
            <a:chExt cx="10403790" cy="679831"/>
          </a:xfrm>
        </p:grpSpPr>
        <p:sp>
          <p:nvSpPr>
            <p:cNvPr id="36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38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9" name="Группа 38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4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1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1" t="10455" r="25613" b="66161"/>
          <a:stretch/>
        </p:blipFill>
        <p:spPr bwMode="auto">
          <a:xfrm>
            <a:off x="378372" y="605810"/>
            <a:ext cx="8881429" cy="253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30255" y="3137338"/>
            <a:ext cx="3547243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1148F7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Данный </a:t>
            </a:r>
            <a:r>
              <a:rPr lang="ru-RU" dirty="0" smtClean="0"/>
              <a:t>подраздел </a:t>
            </a:r>
            <a:r>
              <a:rPr lang="ru-RU" b="1" dirty="0" smtClean="0"/>
              <a:t>заполняется в обязательном </a:t>
            </a:r>
            <a:r>
              <a:rPr lang="ru-RU" b="1" dirty="0"/>
              <a:t>порядке</a:t>
            </a:r>
            <a:r>
              <a:rPr lang="ru-RU" b="1" dirty="0" smtClean="0"/>
              <a:t>, если </a:t>
            </a:r>
            <a:r>
              <a:rPr lang="ru-RU" dirty="0"/>
              <a:t>на титульном листе: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указан </a:t>
            </a:r>
            <a:r>
              <a:rPr lang="ru-RU" dirty="0"/>
              <a:t>адрес регистрации</a:t>
            </a:r>
            <a:r>
              <a:rPr lang="ru-RU" dirty="0" smtClean="0"/>
              <a:t>, в </a:t>
            </a:r>
            <a:r>
              <a:rPr lang="ru-RU" dirty="0"/>
              <a:t>случае, если данные </a:t>
            </a:r>
            <a:r>
              <a:rPr lang="ru-RU" dirty="0" smtClean="0"/>
              <a:t>об имуществе </a:t>
            </a:r>
            <a:r>
              <a:rPr lang="ru-RU" dirty="0"/>
              <a:t>не отражены </a:t>
            </a:r>
            <a:r>
              <a:rPr lang="ru-RU" dirty="0" smtClean="0"/>
              <a:t>в Разделе </a:t>
            </a:r>
            <a:r>
              <a:rPr lang="ru-RU" dirty="0"/>
              <a:t>3;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указан </a:t>
            </a:r>
            <a:r>
              <a:rPr lang="ru-RU" dirty="0"/>
              <a:t>адрес </a:t>
            </a:r>
            <a:r>
              <a:rPr lang="ru-RU" dirty="0" smtClean="0"/>
              <a:t>фактического проживания</a:t>
            </a:r>
            <a:r>
              <a:rPr lang="ru-RU" dirty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600193" y="3562936"/>
            <a:ext cx="3736428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Если имущество </a:t>
            </a:r>
            <a:r>
              <a:rPr lang="ru-RU" dirty="0" smtClean="0"/>
              <a:t>предоставлено в безвозмездное </a:t>
            </a:r>
            <a:r>
              <a:rPr lang="ru-RU" dirty="0"/>
              <a:t>пользование (</a:t>
            </a:r>
            <a:r>
              <a:rPr lang="ru-RU" dirty="0" smtClean="0"/>
              <a:t>фактическое предоставление</a:t>
            </a:r>
            <a:r>
              <a:rPr lang="ru-RU" dirty="0"/>
              <a:t>), необходимо указать </a:t>
            </a:r>
            <a:r>
              <a:rPr lang="ru-RU" dirty="0" smtClean="0"/>
              <a:t>ФИО лица</a:t>
            </a:r>
            <a:r>
              <a:rPr lang="ru-RU" dirty="0"/>
              <a:t>, его предоставившего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5397386" y="2680138"/>
            <a:ext cx="2202807" cy="88279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90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39</a:t>
            </a:fld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619375" y="4657725"/>
            <a:ext cx="985837" cy="123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235545" y="3563640"/>
            <a:ext cx="161841" cy="190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1430255" y="216470"/>
            <a:ext cx="10403790" cy="679831"/>
            <a:chOff x="1439586" y="5969298"/>
            <a:chExt cx="10403790" cy="679831"/>
          </a:xfrm>
        </p:grpSpPr>
        <p:sp>
          <p:nvSpPr>
            <p:cNvPr id="36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38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9" name="Группа 38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4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1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2" name="Прямоугольник 1"/>
          <p:cNvSpPr/>
          <p:nvPr/>
        </p:nvSpPr>
        <p:spPr>
          <a:xfrm>
            <a:off x="327080" y="1434910"/>
            <a:ext cx="1150696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Указываются не все объекты недвижимого имущества, находящиеся в пользовании</a:t>
            </a:r>
            <a:r>
              <a:rPr lang="ru-RU" sz="2000" dirty="0" smtClean="0"/>
              <a:t>.</a:t>
            </a:r>
            <a:endParaRPr lang="ru-RU" sz="2000" dirty="0"/>
          </a:p>
          <a:p>
            <a:pPr algn="just"/>
            <a:r>
              <a:rPr lang="ru-RU" sz="2000" dirty="0"/>
              <a:t>В указанном подразделе в обязательном порядке отражается информация о </a:t>
            </a:r>
            <a:r>
              <a:rPr lang="ru-RU" sz="2000" dirty="0" smtClean="0"/>
              <a:t>недвижимом имуществе </a:t>
            </a:r>
            <a:r>
              <a:rPr lang="ru-RU" sz="2000" dirty="0"/>
              <a:t>(дома, квартиры, комнаты, нежилые помещения, земельные участки, </a:t>
            </a:r>
            <a:r>
              <a:rPr lang="ru-RU" sz="2000" dirty="0" smtClean="0"/>
              <a:t>гаражи и </a:t>
            </a:r>
            <a:r>
              <a:rPr lang="ru-RU" sz="2000" dirty="0"/>
              <a:t>др.), находящемся во временном пользовании служащего и (или) его супруги (супруга</a:t>
            </a:r>
            <a:r>
              <a:rPr lang="ru-RU" sz="2000" dirty="0" smtClean="0"/>
              <a:t>), несовершеннолетних </a:t>
            </a:r>
            <a:r>
              <a:rPr lang="ru-RU" sz="2000" dirty="0"/>
              <a:t>детей.</a:t>
            </a:r>
          </a:p>
          <a:p>
            <a:pPr algn="just"/>
            <a:r>
              <a:rPr lang="ru-RU" sz="2000" dirty="0"/>
              <a:t>Также в этом подразделе подлежат указанию сведения о жилых помещениях </a:t>
            </a:r>
            <a:r>
              <a:rPr lang="ru-RU" sz="2000" dirty="0" smtClean="0"/>
              <a:t>:</a:t>
            </a:r>
            <a:endParaRPr lang="ru-RU" sz="20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 smtClean="0"/>
              <a:t>не </a:t>
            </a:r>
            <a:r>
              <a:rPr lang="ru-RU" sz="2000" dirty="0"/>
              <a:t>принадлежащих служащему или членам его семьи на праве собственности или </a:t>
            </a:r>
            <a:r>
              <a:rPr lang="ru-RU" sz="2000" dirty="0" smtClean="0"/>
              <a:t>на праве </a:t>
            </a:r>
            <a:r>
              <a:rPr lang="ru-RU" sz="2000" dirty="0"/>
              <a:t>нанимателя, в которых у служащего, членов его семьи имеется </a:t>
            </a:r>
            <a:r>
              <a:rPr lang="ru-RU" sz="2000" dirty="0" smtClean="0"/>
              <a:t>регистрация (</a:t>
            </a:r>
            <a:r>
              <a:rPr lang="ru-RU" sz="2000" dirty="0"/>
              <a:t>постоянная или временная);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 smtClean="0"/>
              <a:t>где </a:t>
            </a:r>
            <a:r>
              <a:rPr lang="ru-RU" sz="2000" dirty="0"/>
              <a:t>служащий (работник), члены его семьи фактически проживают без </a:t>
            </a:r>
            <a:r>
              <a:rPr lang="ru-RU" sz="2000" dirty="0" smtClean="0"/>
              <a:t>заключения договора </a:t>
            </a:r>
            <a:r>
              <a:rPr lang="ru-RU" sz="2000" dirty="0"/>
              <a:t>аренды, безвозмездного пользования или социального найма;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 smtClean="0"/>
              <a:t>занимаемых </a:t>
            </a:r>
            <a:r>
              <a:rPr lang="ru-RU" sz="2000" dirty="0"/>
              <a:t>по договору аренды (найма, поднайма);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 smtClean="0"/>
              <a:t>занимаемых </a:t>
            </a:r>
            <a:r>
              <a:rPr lang="ru-RU" sz="2000" dirty="0"/>
              <a:t>по договорам социального найма;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 smtClean="0"/>
              <a:t>находящихся </a:t>
            </a:r>
            <a:r>
              <a:rPr lang="ru-RU" sz="2000" dirty="0"/>
              <a:t>в завершающей стадии строительства и возможно пригодных </a:t>
            </a:r>
            <a:r>
              <a:rPr lang="ru-RU" sz="2000" dirty="0" smtClean="0"/>
              <a:t>к проживанию</a:t>
            </a:r>
            <a:r>
              <a:rPr lang="ru-RU" sz="2000" dirty="0"/>
              <a:t>, но не </a:t>
            </a:r>
            <a:r>
              <a:rPr lang="ru-RU" sz="2000" dirty="0" smtClean="0"/>
              <a:t>зарегистрированных </a:t>
            </a:r>
            <a:r>
              <a:rPr lang="ru-RU" sz="2000" dirty="0"/>
              <a:t>в установленном порядке </a:t>
            </a:r>
            <a:r>
              <a:rPr lang="ru-RU" sz="2000" dirty="0" smtClean="0"/>
              <a:t>органами </a:t>
            </a:r>
            <a:r>
              <a:rPr lang="ru-RU" sz="2000" dirty="0" err="1" smtClean="0"/>
              <a:t>Росреестра</a:t>
            </a:r>
            <a:endParaRPr lang="ru-RU" sz="20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 smtClean="0"/>
              <a:t>принадлежащем </a:t>
            </a:r>
            <a:r>
              <a:rPr lang="ru-RU" sz="2000" dirty="0"/>
              <a:t>на праве пожизненного наследуемого владения земельным участком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1475" y="357692"/>
            <a:ext cx="11462570" cy="107721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Типичные ошибки при заполнении </a:t>
            </a:r>
            <a:br>
              <a:rPr lang="ru-RU" sz="3200" b="1" dirty="0" smtClean="0"/>
            </a:br>
            <a:r>
              <a:rPr lang="ru-RU" sz="3200" b="1" dirty="0" smtClean="0"/>
              <a:t>Раздела 6.1 Справки о доходах</a:t>
            </a:r>
            <a:endParaRPr lang="ru-RU" sz="32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74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28764" y="629905"/>
            <a:ext cx="11414612" cy="68257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spc="-2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КТО ПРЕДСТАВЛЯЕТ СВЕДЕНИЯ О ДОХОДАХ?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1439587" y="180466"/>
            <a:ext cx="10403788" cy="261367"/>
            <a:chOff x="1439587" y="3481958"/>
            <a:chExt cx="10403788" cy="261367"/>
          </a:xfrm>
        </p:grpSpPr>
        <p:sp>
          <p:nvSpPr>
            <p:cNvPr id="39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42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764" y="2591813"/>
            <a:ext cx="356828" cy="35566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131" y="3548665"/>
            <a:ext cx="356828" cy="35566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131" y="5211683"/>
            <a:ext cx="355662" cy="35566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764" y="4226813"/>
            <a:ext cx="356828" cy="355662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349463" y="2057400"/>
            <a:ext cx="11348426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ГОСУДАРСТВЕННЫЕ ГРАЖДАНСКИЕ СЛУЖАЩИЕ САМАРАСТАТА, 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ЗАМЕЩАЮЩИЕ ДОЛЖНОСТИ, КОТОРЫЕ ВКЛЮЧЕНЫ В РЕЕСТР, 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УТВЕРЖДЕННЫЙ ПРИКАЗОМ САМАРАСТАТА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ОТ 10 ЯНВАРЯ 202</a:t>
            </a:r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r>
              <a:rPr lang="ru-RU" sz="2000" b="1" dirty="0" smtClean="0">
                <a:solidFill>
                  <a:srgbClr val="FF0000"/>
                </a:solidFill>
              </a:rPr>
              <a:t> Г. № </a:t>
            </a:r>
            <a:r>
              <a:rPr lang="en-US" sz="2000" b="1" dirty="0">
                <a:solidFill>
                  <a:srgbClr val="FF0000"/>
                </a:solidFill>
              </a:rPr>
              <a:t>2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577" y="3198482"/>
            <a:ext cx="2913768" cy="29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7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753533"/>
            <a:ext cx="3416180" cy="719501"/>
          </a:xfrm>
        </p:spPr>
        <p:txBody>
          <a:bodyPr/>
          <a:lstStyle/>
          <a:p>
            <a:r>
              <a:rPr lang="ru-RU" dirty="0" smtClean="0"/>
              <a:t>Взыскания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669924" y="1687112"/>
            <a:ext cx="5375276" cy="4668570"/>
          </a:xfrm>
        </p:spPr>
        <p:txBody>
          <a:bodyPr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статьей  59.</a:t>
            </a:r>
            <a:r>
              <a:rPr lang="ru-RU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закона от 27 июля 2004 г. № 79-ФЗ «О государственной гражданской службе Российской Федерации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непредставление сведений о доходах на себя, супругу и несовершеннолетнего ребенка,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представления заведомо недостоверных или неполных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предусмотрено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увольнение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утратой доверия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статья 59.</a:t>
            </a:r>
            <a:r>
              <a:rPr lang="ru-RU" sz="19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закона от 27 июля 2004 г. № 79-ФЗ «О государственной гражданской службе Российской Федерации»</a:t>
            </a:r>
            <a:endParaRPr lang="ru-RU" sz="19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9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несоблюдение ограничений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запретов, требований о предотвращении или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урегулировании конфликта интересов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неисполнение обязанностей, установленных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противодействия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коррупции, предусмотрены следующие взыскания:</a:t>
            </a: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замечание;</a:t>
            </a:r>
          </a:p>
          <a:p>
            <a:pPr algn="ctr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выговор;</a:t>
            </a:r>
          </a:p>
          <a:p>
            <a:pPr algn="ctr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предупреждение о неполном должностном соответствии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98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41</a:t>
            </a:fld>
            <a:endParaRPr lang="ru-RU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1439587" y="180466"/>
            <a:ext cx="10403788" cy="261367"/>
            <a:chOff x="1439587" y="3481958"/>
            <a:chExt cx="10403788" cy="261367"/>
          </a:xfrm>
        </p:grpSpPr>
        <p:sp>
          <p:nvSpPr>
            <p:cNvPr id="39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42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764" y="2591813"/>
            <a:ext cx="356828" cy="35566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131" y="3548665"/>
            <a:ext cx="356828" cy="35566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131" y="5211683"/>
            <a:ext cx="355662" cy="35566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764" y="4226813"/>
            <a:ext cx="356828" cy="355662"/>
          </a:xfrm>
          <a:prstGeom prst="rect">
            <a:avLst/>
          </a:prstGeom>
        </p:spPr>
      </p:pic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603556"/>
              </p:ext>
            </p:extLst>
          </p:nvPr>
        </p:nvGraphicFramePr>
        <p:xfrm>
          <a:off x="398877" y="2662907"/>
          <a:ext cx="3816071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6071">
                  <a:extLst>
                    <a:ext uri="{9D8B030D-6E8A-4147-A177-3AD203B41FA5}">
                      <a16:colId xmlns:a16="http://schemas.microsoft.com/office/drawing/2014/main" xmlns="" val="534512852"/>
                    </a:ext>
                  </a:extLst>
                </a:gridCol>
              </a:tblGrid>
              <a:tr h="583206">
                <a:tc>
                  <a:txBody>
                    <a:bodyPr/>
                    <a:lstStyle/>
                    <a:p>
                      <a:pPr algn="just"/>
                      <a:endParaRPr lang="ru-RU" dirty="0" smtClean="0"/>
                    </a:p>
                    <a:p>
                      <a:pPr algn="just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28875617"/>
                  </a:ext>
                </a:extLst>
              </a:tr>
            </a:tbl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398877" y="1034799"/>
            <a:ext cx="11444496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334286"/>
                </a:solidFill>
              </a:rPr>
              <a:t>за непредставление сведений о расходах и об источниках </a:t>
            </a:r>
            <a:r>
              <a:rPr lang="ru-RU" sz="1600" dirty="0" smtClean="0">
                <a:solidFill>
                  <a:srgbClr val="334286"/>
                </a:solidFill>
              </a:rPr>
              <a:t>получения </a:t>
            </a:r>
            <a:r>
              <a:rPr lang="ru-RU" sz="1600" dirty="0">
                <a:solidFill>
                  <a:srgbClr val="334286"/>
                </a:solidFill>
              </a:rPr>
              <a:t>средств, за счет которых совершена сделка</a:t>
            </a:r>
          </a:p>
        </p:txBody>
      </p:sp>
      <p:sp>
        <p:nvSpPr>
          <p:cNvPr id="29" name="Текст 2"/>
          <p:cNvSpPr txBox="1">
            <a:spLocks/>
          </p:cNvSpPr>
          <p:nvPr/>
        </p:nvSpPr>
        <p:spPr>
          <a:xfrm>
            <a:off x="428764" y="485044"/>
            <a:ext cx="11358987" cy="5497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rgbClr val="334286"/>
                </a:solidFill>
              </a:rPr>
              <a:t>ОТВЕТСТВЕННОСТЬ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sz="3800" b="1" dirty="0">
              <a:solidFill>
                <a:srgbClr val="334286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96957305"/>
              </p:ext>
            </p:extLst>
          </p:nvPr>
        </p:nvGraphicFramePr>
        <p:xfrm>
          <a:off x="454502" y="1643232"/>
          <a:ext cx="11388873" cy="1058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861973956"/>
              </p:ext>
            </p:extLst>
          </p:nvPr>
        </p:nvGraphicFramePr>
        <p:xfrm>
          <a:off x="607178" y="2847109"/>
          <a:ext cx="11090711" cy="3585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103629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78377" y="1743615"/>
            <a:ext cx="5024846" cy="2471563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3400" dirty="0" smtClean="0"/>
              <a:t>ПРЕСТУПЛЕНИЯ В </a:t>
            </a:r>
            <a:r>
              <a:rPr lang="ru-RU" sz="3400" dirty="0"/>
              <a:t>СФЕРЕ ПРОТИВОДЕЙСТВИЯ КОРРУПЦИИ </a:t>
            </a:r>
            <a:endParaRPr lang="ru-RU" sz="3400" dirty="0" smtClean="0"/>
          </a:p>
          <a:p>
            <a:pPr algn="ctr">
              <a:spcBef>
                <a:spcPts val="0"/>
              </a:spcBef>
            </a:pPr>
            <a:r>
              <a:rPr lang="ru-RU" sz="3400" dirty="0" smtClean="0"/>
              <a:t>В 2022 </a:t>
            </a:r>
            <a:r>
              <a:rPr lang="ru-RU" sz="3400" dirty="0"/>
              <a:t>ГОДУ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377" y="4662878"/>
            <a:ext cx="50248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статистика Генеральной прокуратуры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Российской Федерации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CE1E3910-F163-3C41-BC8C-4F60797C8CC1}"/>
              </a:ext>
            </a:extLst>
          </p:cNvPr>
          <p:cNvSpPr/>
          <p:nvPr/>
        </p:nvSpPr>
        <p:spPr>
          <a:xfrm>
            <a:off x="5564779" y="291793"/>
            <a:ext cx="6627222" cy="766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 algn="ctr">
              <a:lnSpc>
                <a:spcPct val="100000"/>
              </a:lnSpc>
              <a:spcBef>
                <a:spcPts val="1335"/>
              </a:spcBef>
            </a:pPr>
            <a:r>
              <a:rPr lang="ru-RU" b="1" spc="-2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ВЫЯВЛЕНО</a:t>
            </a:r>
            <a:endParaRPr lang="en-US" b="1" spc="-25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26670" algn="ctr">
              <a:lnSpc>
                <a:spcPct val="100000"/>
              </a:lnSpc>
              <a:spcBef>
                <a:spcPts val="1335"/>
              </a:spcBef>
            </a:pPr>
            <a:endParaRPr lang="ru-RU" sz="1500" dirty="0">
              <a:solidFill>
                <a:srgbClr val="E1002B"/>
              </a:solidFill>
              <a:latin typeface="Arial"/>
              <a:cs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2B3942C-AF2A-9941-973B-2F7A0748C5C5}"/>
              </a:ext>
            </a:extLst>
          </p:cNvPr>
          <p:cNvSpPr txBox="1"/>
          <p:nvPr/>
        </p:nvSpPr>
        <p:spPr>
          <a:xfrm>
            <a:off x="5564775" y="1029157"/>
            <a:ext cx="66272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35140</a:t>
            </a:r>
            <a:r>
              <a:rPr lang="ru-RU" sz="1500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случаев</a:t>
            </a:r>
            <a:endParaRPr lang="ru-RU" sz="15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CE1E3910-F163-3C41-BC8C-4F60797C8CC1}"/>
              </a:ext>
            </a:extLst>
          </p:cNvPr>
          <p:cNvSpPr/>
          <p:nvPr/>
        </p:nvSpPr>
        <p:spPr>
          <a:xfrm>
            <a:off x="5564779" y="2242378"/>
            <a:ext cx="662722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900" b="1" spc="-2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НАРУШЕНИЙ ЗАКОНОДАТЕЛЬСТВА</a:t>
            </a:r>
          </a:p>
          <a:p>
            <a:pPr algn="ctr">
              <a:lnSpc>
                <a:spcPct val="100000"/>
              </a:lnSpc>
            </a:pPr>
            <a:r>
              <a:rPr lang="ru-RU" sz="1900" b="1" spc="-2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О ПРОТИВОДЕЙСТВИИ КОРРУПЦИИ</a:t>
            </a:r>
            <a:endParaRPr lang="ru-RU" sz="19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2B3942C-AF2A-9941-973B-2F7A0748C5C5}"/>
              </a:ext>
            </a:extLst>
          </p:cNvPr>
          <p:cNvSpPr txBox="1"/>
          <p:nvPr/>
        </p:nvSpPr>
        <p:spPr>
          <a:xfrm>
            <a:off x="5564775" y="3929382"/>
            <a:ext cx="662722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45,4 млрд</a:t>
            </a:r>
          </a:p>
          <a:p>
            <a:pPr algn="ctr"/>
            <a:r>
              <a:rPr lang="ru-RU" sz="1500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endParaRPr lang="ru-RU" sz="15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CE1E3910-F163-3C41-BC8C-4F60797C8CC1}"/>
              </a:ext>
            </a:extLst>
          </p:cNvPr>
          <p:cNvSpPr/>
          <p:nvPr/>
        </p:nvSpPr>
        <p:spPr>
          <a:xfrm>
            <a:off x="5564777" y="5255296"/>
            <a:ext cx="6627223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с</a:t>
            </a:r>
            <a:r>
              <a:rPr lang="ru-RU" sz="1900" b="1" spc="-2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умма исковых требований о взыскании с чиновников неподтвержденных доходов </a:t>
            </a:r>
          </a:p>
          <a:p>
            <a:pPr algn="ctr"/>
            <a:r>
              <a:rPr lang="ru-RU" sz="1900" b="1" spc="-2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(за первые 9 месяцев 2022 года)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6209" y="5453772"/>
            <a:ext cx="585788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48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63000" y="596900"/>
            <a:ext cx="11414612" cy="63766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СВЕДЕНИЯ ПРЕДСТАВЛЯЮТСЯ СЛУЖАЩИМИ В ОТНОШЕНИИ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1439587" y="180466"/>
            <a:ext cx="10403788" cy="261367"/>
            <a:chOff x="1439587" y="3481958"/>
            <a:chExt cx="10403788" cy="261367"/>
          </a:xfrm>
        </p:grpSpPr>
        <p:sp>
          <p:nvSpPr>
            <p:cNvPr id="39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42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764" y="2591813"/>
            <a:ext cx="356828" cy="35566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131" y="3548665"/>
            <a:ext cx="356828" cy="35566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131" y="5211683"/>
            <a:ext cx="355662" cy="35566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764" y="4226813"/>
            <a:ext cx="356828" cy="35566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33428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1498600"/>
            <a:ext cx="2882899" cy="39524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33428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1709456"/>
            <a:ext cx="1591589" cy="230506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33428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791" y="1792110"/>
            <a:ext cx="2317931" cy="2048255"/>
          </a:xfrm>
          <a:prstGeom prst="rect">
            <a:avLst/>
          </a:prstGeom>
        </p:spPr>
      </p:pic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834311"/>
              </p:ext>
            </p:extLst>
          </p:nvPr>
        </p:nvGraphicFramePr>
        <p:xfrm>
          <a:off x="365698" y="3722379"/>
          <a:ext cx="11267760" cy="3290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5920">
                  <a:extLst>
                    <a:ext uri="{9D8B030D-6E8A-4147-A177-3AD203B41FA5}">
                      <a16:colId xmlns:a16="http://schemas.microsoft.com/office/drawing/2014/main" xmlns="" val="3764104535"/>
                    </a:ext>
                  </a:extLst>
                </a:gridCol>
                <a:gridCol w="3755920">
                  <a:extLst>
                    <a:ext uri="{9D8B030D-6E8A-4147-A177-3AD203B41FA5}">
                      <a16:colId xmlns:a16="http://schemas.microsoft.com/office/drawing/2014/main" xmlns="" val="106772096"/>
                    </a:ext>
                  </a:extLst>
                </a:gridCol>
                <a:gridCol w="3755920">
                  <a:extLst>
                    <a:ext uri="{9D8B030D-6E8A-4147-A177-3AD203B41FA5}">
                      <a16:colId xmlns:a16="http://schemas.microsoft.com/office/drawing/2014/main" xmlns="" val="1155543653"/>
                    </a:ext>
                  </a:extLst>
                </a:gridCol>
              </a:tblGrid>
              <a:tr h="329098">
                <a:tc>
                  <a:txBody>
                    <a:bodyPr/>
                    <a:lstStyle/>
                    <a:p>
                      <a:pPr algn="l"/>
                      <a:endParaRPr lang="ru-RU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СУПРУГИ</a:t>
                      </a:r>
                      <a:r>
                        <a:rPr lang="ru-RU" sz="14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(СУПРУГА)</a:t>
                      </a:r>
                      <a:endParaRPr lang="ru-RU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НЕСОВЕРШЕННОЛЕТНИХ ДЕТЕЙ</a:t>
                      </a:r>
                      <a:endParaRPr lang="ru-RU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79034274"/>
                  </a:ext>
                </a:extLst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162299" y="4604427"/>
            <a:ext cx="8681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trike="sngStrike" dirty="0" smtClean="0">
                <a:solidFill>
                  <a:srgbClr val="E1002B"/>
                </a:solidFill>
              </a:rPr>
              <a:t>НЕПРЕДСТАВЛЕНИЕ сведений </a:t>
            </a:r>
            <a:r>
              <a:rPr lang="ru-RU" strike="sngStrike" dirty="0">
                <a:solidFill>
                  <a:srgbClr val="E1002B"/>
                </a:solidFill>
              </a:rPr>
              <a:t>о доходах, расходах, об имуществе </a:t>
            </a:r>
            <a:endParaRPr lang="ru-RU" strike="sngStrike" dirty="0" smtClean="0">
              <a:solidFill>
                <a:srgbClr val="E1002B"/>
              </a:solidFill>
            </a:endParaRPr>
          </a:p>
          <a:p>
            <a:pPr algn="ctr">
              <a:defRPr/>
            </a:pPr>
            <a:r>
              <a:rPr lang="ru-RU" strike="sngStrike" dirty="0" smtClean="0">
                <a:solidFill>
                  <a:srgbClr val="E1002B"/>
                </a:solidFill>
              </a:rPr>
              <a:t>и </a:t>
            </a:r>
            <a:r>
              <a:rPr lang="ru-RU" strike="sngStrike" dirty="0">
                <a:solidFill>
                  <a:srgbClr val="E1002B"/>
                </a:solidFill>
              </a:rPr>
              <a:t>обязательствах имущественного характера 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30131" y="5894703"/>
            <a:ext cx="11477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E1002B"/>
                </a:solidFill>
              </a:rPr>
              <a:t>               </a:t>
            </a:r>
            <a:r>
              <a:rPr lang="ru-RU" b="1" dirty="0" smtClean="0">
                <a:solidFill>
                  <a:srgbClr val="FF0000"/>
                </a:solidFill>
              </a:rPr>
              <a:t>УВОЛЬНЕНИЕ В СВЯЗИ С УТРАТОЙ ДОВЕРИЯ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3924299" y="2050544"/>
            <a:ext cx="809645" cy="5471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7206169" y="2044701"/>
            <a:ext cx="705931" cy="552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5918200" y="5283435"/>
            <a:ext cx="753389" cy="56782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5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Группа 37"/>
          <p:cNvGrpSpPr/>
          <p:nvPr/>
        </p:nvGrpSpPr>
        <p:grpSpPr>
          <a:xfrm>
            <a:off x="1439587" y="180466"/>
            <a:ext cx="10403788" cy="261367"/>
            <a:chOff x="1439587" y="3481958"/>
            <a:chExt cx="10403788" cy="261367"/>
          </a:xfrm>
        </p:grpSpPr>
        <p:sp>
          <p:nvSpPr>
            <p:cNvPr id="39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42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764" y="2591813"/>
            <a:ext cx="356828" cy="35566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131" y="3548665"/>
            <a:ext cx="356828" cy="35566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131" y="5211683"/>
            <a:ext cx="355662" cy="35566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764" y="4226813"/>
            <a:ext cx="356828" cy="355662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7122084"/>
              </p:ext>
            </p:extLst>
          </p:nvPr>
        </p:nvGraphicFramePr>
        <p:xfrm>
          <a:off x="430131" y="3301045"/>
          <a:ext cx="11414610" cy="1455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8884227" y="5012835"/>
            <a:ext cx="319000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причина признается уважительной </a:t>
            </a: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причина признается </a:t>
            </a:r>
            <a:b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неуважительной (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этом случае служащий обязан предоставить сведения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69580" y="647701"/>
            <a:ext cx="1147379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08000" algn="ctr">
              <a:spcBef>
                <a:spcPts val="1200"/>
              </a:spcBef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ДЕЙСТВИЙ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52500" y="1759752"/>
            <a:ext cx="10388600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 smtClean="0">
                <a:solidFill>
                  <a:srgbClr val="4472C4">
                    <a:lumMod val="75000"/>
                  </a:srgbClr>
                </a:solidFill>
              </a:rPr>
              <a:t>В СЛУЧАЕ НЕВОЗМОЖНОСТИ ПО ОБЪЕКТИВНЫМ ПРИЧИНАМ ПРЕДСТАВИТЬ СВЕДЕНИЯ</a:t>
            </a:r>
            <a:r>
              <a:rPr lang="ru-RU" sz="1900" dirty="0" smtClean="0">
                <a:solidFill>
                  <a:srgbClr val="334286"/>
                </a:solidFill>
              </a:rPr>
              <a:t> </a:t>
            </a:r>
          </a:p>
          <a:p>
            <a:pPr lvl="0" algn="ctr">
              <a:defRPr/>
            </a:pPr>
            <a:r>
              <a:rPr lang="ru-RU" sz="1900" b="1" dirty="0" smtClean="0">
                <a:solidFill>
                  <a:srgbClr val="4472C4">
                    <a:lumMod val="75000"/>
                  </a:srgbClr>
                </a:solidFill>
              </a:rPr>
              <a:t>В ОТНОШЕНИИ СУПРУГА (СУПРУГИ) ИЛИ НЕСОВЕРШЕННОЛЕТНИХ ДЕТЕЙ</a:t>
            </a:r>
          </a:p>
          <a:p>
            <a:pPr lvl="0" algn="ctr">
              <a:spcBef>
                <a:spcPts val="60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НЕОБХОДИМО: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148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7</a:t>
            </a:fld>
            <a:endParaRPr lang="ru-RU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1439587" y="180466"/>
            <a:ext cx="10403788" cy="261367"/>
            <a:chOff x="1439587" y="3481958"/>
            <a:chExt cx="10403788" cy="261367"/>
          </a:xfrm>
        </p:grpSpPr>
        <p:sp>
          <p:nvSpPr>
            <p:cNvPr id="39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42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764" y="2591813"/>
            <a:ext cx="356828" cy="35566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131" y="3548665"/>
            <a:ext cx="356828" cy="35566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131" y="5211683"/>
            <a:ext cx="355662" cy="35566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764" y="4226813"/>
            <a:ext cx="356828" cy="35566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428764" y="724429"/>
            <a:ext cx="6190061" cy="534904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ОБРАЗЕЦ ЗАЯВЛЕНИЯ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826" y="441833"/>
            <a:ext cx="5034834" cy="6182674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473239" y="3052297"/>
            <a:ext cx="6145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Заявление размещено на официальном сайте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Самарастата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в разделе «Противодействие коррупции»</a:t>
            </a:r>
          </a:p>
          <a:p>
            <a:pPr algn="ctr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https://samarastat.gks.ru/anticorruption_activities</a:t>
            </a: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50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8</a:t>
            </a:fld>
            <a:endParaRPr lang="ru-RU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1439587" y="180466"/>
            <a:ext cx="10403788" cy="261367"/>
            <a:chOff x="1439587" y="3481958"/>
            <a:chExt cx="10403788" cy="261367"/>
          </a:xfrm>
        </p:grpSpPr>
        <p:sp>
          <p:nvSpPr>
            <p:cNvPr id="39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42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764" y="2591813"/>
            <a:ext cx="356828" cy="35566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131" y="3548665"/>
            <a:ext cx="356828" cy="35566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131" y="5211683"/>
            <a:ext cx="355662" cy="35566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764" y="4226813"/>
            <a:ext cx="356828" cy="355662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633677"/>
              </p:ext>
            </p:extLst>
          </p:nvPr>
        </p:nvGraphicFramePr>
        <p:xfrm>
          <a:off x="428763" y="1854200"/>
          <a:ext cx="11339796" cy="42691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6385">
                  <a:extLst>
                    <a:ext uri="{9D8B030D-6E8A-4147-A177-3AD203B41FA5}">
                      <a16:colId xmlns:a16="http://schemas.microsoft.com/office/drawing/2014/main" xmlns="" val="3696936109"/>
                    </a:ext>
                  </a:extLst>
                </a:gridCol>
                <a:gridCol w="9923411">
                  <a:extLst>
                    <a:ext uri="{9D8B030D-6E8A-4147-A177-3AD203B41FA5}">
                      <a16:colId xmlns:a16="http://schemas.microsoft.com/office/drawing/2014/main" xmlns="" val="4285571210"/>
                    </a:ext>
                  </a:extLst>
                </a:gridCol>
              </a:tblGrid>
              <a:tr h="45491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09094762"/>
                  </a:ext>
                </a:extLst>
              </a:tr>
              <a:tr h="11547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20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БРАКОРАЗВОДНЫЙ ПРОЦЕСС СУПРУГОВ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19599093"/>
                  </a:ext>
                </a:extLst>
              </a:tr>
              <a:tr h="15047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20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ПРИЗНАНИЕ СУПРУГА (СУПРУГИ) БЕЗВЕСТНО ОТСУТСТВУЮЩИМ (НАХОЖДЕНИЕ В РОЗЫСКЕ)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761621290"/>
                  </a:ext>
                </a:extLst>
              </a:tr>
              <a:tr h="11547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20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НАХОЖДЕНИЕ СУПРУГА (СУПРУГИ) В ДЛИТЕЛЬНОЙ КОМАНДИРОВКЕ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6132103"/>
                  </a:ext>
                </a:extLst>
              </a:tr>
            </a:tbl>
          </a:graphicData>
        </a:graphic>
      </p:graphicFrame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33428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81" y="3733035"/>
            <a:ext cx="754101" cy="7541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33428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82" y="5225809"/>
            <a:ext cx="754101" cy="8019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82" y="2440199"/>
            <a:ext cx="792549" cy="8718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995809"/>
              </p:ext>
            </p:extLst>
          </p:nvPr>
        </p:nvGraphicFramePr>
        <p:xfrm>
          <a:off x="356021" y="608036"/>
          <a:ext cx="11485281" cy="745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24399">
                  <a:extLst>
                    <a:ext uri="{9D8B030D-6E8A-4147-A177-3AD203B41FA5}">
                      <a16:colId xmlns:a16="http://schemas.microsoft.com/office/drawing/2014/main" xmlns="" val="4542883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3131244276"/>
                    </a:ext>
                  </a:extLst>
                </a:gridCol>
                <a:gridCol w="652602">
                  <a:extLst>
                    <a:ext uri="{9D8B030D-6E8A-4147-A177-3AD203B41FA5}">
                      <a16:colId xmlns:a16="http://schemas.microsoft.com/office/drawing/2014/main" xmlns="" val="3523716018"/>
                    </a:ext>
                  </a:extLst>
                </a:gridCol>
              </a:tblGrid>
              <a:tr h="7451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ПРИМЕРЫ ОБЪЕКТИВНЫХ  (УВАЖИТЕЛЬНЫХ)  ПРИЧИН   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20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32704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313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7181593" y="1776893"/>
            <a:ext cx="4857750" cy="3379993"/>
          </a:xfrm>
        </p:spPr>
        <p:txBody>
          <a:bodyPr/>
          <a:lstStyle/>
          <a:p>
            <a:endParaRPr lang="ru-RU" sz="5400" dirty="0" smtClean="0">
              <a:solidFill>
                <a:srgbClr val="C00000"/>
              </a:solidFill>
            </a:endParaRPr>
          </a:p>
          <a:p>
            <a:endParaRPr lang="ru-RU" sz="5400" dirty="0">
              <a:solidFill>
                <a:srgbClr val="C000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2800" dirty="0">
                <a:solidFill>
                  <a:srgbClr val="C00000"/>
                </a:solidFill>
              </a:rPr>
              <a:t>Порядок работы 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по заполнению справок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о доходах</a:t>
            </a:r>
            <a:r>
              <a:rPr lang="ru-RU" sz="5400" spc="-5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/>
            </a:r>
            <a:br>
              <a:rPr lang="ru-RU" sz="5400" spc="-5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</a:br>
            <a:endParaRPr lang="ru-RU" sz="5400" spc="-5" dirty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193" y="5156886"/>
            <a:ext cx="585788" cy="738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34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F3E9D2B51A71A4F9352076C51C2BE3E" ma:contentTypeVersion="0" ma:contentTypeDescription="Создание документа." ma:contentTypeScope="" ma:versionID="44a72bfa7e9f8083acfdb5da3d93c737">
  <xsd:schema xmlns:xsd="http://www.w3.org/2001/XMLSchema" xmlns:xs="http://www.w3.org/2001/XMLSchema" xmlns:p="http://schemas.microsoft.com/office/2006/metadata/properties" xmlns:ns2="9f0cc1a9-1316-408f-8187-e038d83cb259" targetNamespace="http://schemas.microsoft.com/office/2006/metadata/properties" ma:root="true" ma:fieldsID="7bbcd5b2843d974df8e256ef5343e035" ns2:_="">
    <xsd:import namespace="9f0cc1a9-1316-408f-8187-e038d83cb25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0cc1a9-1316-408f-8187-e038d83cb25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f0cc1a9-1316-408f-8187-e038d83cb259">UKY7T55Y257D-145-36</_dlc_DocId>
    <_dlc_DocIdUrl xmlns="9f0cc1a9-1316-408f-8187-e038d83cb259">
      <Url>http://intranet/corp/_layouts/DocIdRedir.aspx?ID=UKY7T55Y257D-145-36</Url>
      <Description>UKY7T55Y257D-145-36</Description>
    </_dlc_DocIdUrl>
  </documentManagement>
</p:properties>
</file>

<file path=customXml/itemProps1.xml><?xml version="1.0" encoding="utf-8"?>
<ds:datastoreItem xmlns:ds="http://schemas.openxmlformats.org/officeDocument/2006/customXml" ds:itemID="{AD116C1B-F2BE-4F53-9D2A-5A604C4BEA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0cc1a9-1316-408f-8187-e038d83cb2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98978B-6359-43C5-9619-D5B28A887BB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B09F44E-DD72-4B0E-AD91-3FE8866490A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82DD020-7B8A-4A79-950A-43C569237E69}">
  <ds:schemaRefs>
    <ds:schemaRef ds:uri="http://purl.org/dc/terms/"/>
    <ds:schemaRef ds:uri="http://schemas.microsoft.com/office/2006/documentManagement/types"/>
    <ds:schemaRef ds:uri="9f0cc1a9-1316-408f-8187-e038d83cb259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5951</TotalTime>
  <Words>1830</Words>
  <Application>Microsoft Office PowerPoint</Application>
  <PresentationFormat>Широкоэкранный</PresentationFormat>
  <Paragraphs>279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9" baseType="lpstr">
      <vt:lpstr>Arial</vt:lpstr>
      <vt:lpstr>Arial Black</vt:lpstr>
      <vt:lpstr>Calibri</vt:lpstr>
      <vt:lpstr>Courier New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Фахретдинова Гульнара Рясиховна</cp:lastModifiedBy>
  <cp:revision>290</cp:revision>
  <cp:lastPrinted>2021-12-27T09:52:25Z</cp:lastPrinted>
  <dcterms:created xsi:type="dcterms:W3CDTF">2020-03-31T09:31:17Z</dcterms:created>
  <dcterms:modified xsi:type="dcterms:W3CDTF">2023-12-21T08:37:52Z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0x010100BF3E9D2B51A71A4F9352076C51C2BE3E</vt:lpwstr>
  </property>
  <property fmtid="{D5CDD505-2E9C-101B-9397-08002B2CF9AE}" pid="3" name="_dlc_DocIdItemGuid">
    <vt:lpwstr>426a176d-c705-4f76-a666-af5dedc91296</vt:lpwstr>
  </property>
</Properties>
</file>